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93" r:id="rId2"/>
    <p:sldId id="419" r:id="rId3"/>
    <p:sldId id="518" r:id="rId4"/>
    <p:sldId id="519" r:id="rId5"/>
    <p:sldId id="520" r:id="rId6"/>
    <p:sldId id="521" r:id="rId7"/>
    <p:sldId id="522" r:id="rId8"/>
    <p:sldId id="523" r:id="rId9"/>
    <p:sldId id="531" r:id="rId10"/>
    <p:sldId id="532" r:id="rId11"/>
    <p:sldId id="533" r:id="rId12"/>
    <p:sldId id="573" r:id="rId13"/>
    <p:sldId id="524" r:id="rId14"/>
    <p:sldId id="562" r:id="rId15"/>
    <p:sldId id="558" r:id="rId16"/>
    <p:sldId id="559" r:id="rId17"/>
    <p:sldId id="560" r:id="rId18"/>
    <p:sldId id="579" r:id="rId19"/>
    <p:sldId id="577" r:id="rId20"/>
    <p:sldId id="578" r:id="rId21"/>
    <p:sldId id="535" r:id="rId22"/>
    <p:sldId id="537" r:id="rId23"/>
    <p:sldId id="536" r:id="rId24"/>
    <p:sldId id="542" r:id="rId25"/>
    <p:sldId id="551" r:id="rId26"/>
    <p:sldId id="587" r:id="rId27"/>
    <p:sldId id="582" r:id="rId28"/>
    <p:sldId id="583" r:id="rId29"/>
    <p:sldId id="584" r:id="rId30"/>
    <p:sldId id="585" r:id="rId31"/>
    <p:sldId id="586" r:id="rId32"/>
    <p:sldId id="574" r:id="rId33"/>
    <p:sldId id="575" r:id="rId34"/>
    <p:sldId id="576" r:id="rId35"/>
    <p:sldId id="588" r:id="rId36"/>
    <p:sldId id="589" r:id="rId37"/>
    <p:sldId id="590" r:id="rId38"/>
    <p:sldId id="591" r:id="rId39"/>
    <p:sldId id="541" r:id="rId40"/>
    <p:sldId id="442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FF0000"/>
    <a:srgbClr val="FF66FF"/>
    <a:srgbClr val="3DFD94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3" autoAdjust="0"/>
    <p:restoredTop sz="84187" autoAdjust="0"/>
  </p:normalViewPr>
  <p:slideViewPr>
    <p:cSldViewPr>
      <p:cViewPr varScale="1">
        <p:scale>
          <a:sx n="113" d="100"/>
          <a:sy n="113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Inlet pipeline heating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Heating</c:v>
                </c:pt>
                <c:pt idx="1">
                  <c:v>Material flow</c:v>
                </c:pt>
                <c:pt idx="2">
                  <c:v>Work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47.58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Outlet pipeline heating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Heating</c:v>
                </c:pt>
                <c:pt idx="1">
                  <c:v>Material flow</c:v>
                </c:pt>
                <c:pt idx="2">
                  <c:v>Work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378.25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reactor heating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Heating</c:v>
                </c:pt>
                <c:pt idx="1">
                  <c:v>Material flow</c:v>
                </c:pt>
                <c:pt idx="2">
                  <c:v>Work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902.75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input material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Heating</c:v>
                </c:pt>
                <c:pt idx="1">
                  <c:v>Material flow</c:v>
                </c:pt>
                <c:pt idx="2">
                  <c:v>Work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1">
                  <c:v>13.6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Heating</c:v>
                </c:pt>
                <c:pt idx="1">
                  <c:v>Material flow</c:v>
                </c:pt>
                <c:pt idx="2">
                  <c:v>Work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2">
                  <c:v>2256.75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Output material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Heating</c:v>
                </c:pt>
                <c:pt idx="1">
                  <c:v>Material flow</c:v>
                </c:pt>
                <c:pt idx="2">
                  <c:v>Work</c:v>
                </c:pt>
              </c:strCache>
            </c:strRef>
          </c:cat>
          <c:val>
            <c:numRef>
              <c:f>Sheet1!$G$2:$G$4</c:f>
              <c:numCache>
                <c:formatCode>General</c:formatCode>
                <c:ptCount val="3"/>
                <c:pt idx="1">
                  <c:v>13.2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7860992"/>
        <c:axId val="97870976"/>
      </c:barChart>
      <c:catAx>
        <c:axId val="97860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7870976"/>
        <c:crosses val="autoZero"/>
        <c:auto val="1"/>
        <c:lblAlgn val="ctr"/>
        <c:lblOffset val="100"/>
        <c:noMultiLvlLbl val="0"/>
      </c:catAx>
      <c:valAx>
        <c:axId val="97870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7860992"/>
        <c:crosses val="autoZero"/>
        <c:crossBetween val="between"/>
      </c:valAx>
    </c:plotArea>
    <c:legend>
      <c:legendPos val="r"/>
      <c:legendEntry>
        <c:idx val="1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F4A49-07C3-4C7F-9709-AE086A713933}" type="datetimeFigureOut">
              <a:rPr lang="zh-CN" altLang="en-US" smtClean="0"/>
              <a:pPr/>
              <a:t>2016/10/28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7E14F-B6AF-4614-9878-3DF6E0843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648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CE988D2-426D-40F3-A820-34B46D1DCF0F}" type="datetimeFigureOut">
              <a:rPr lang="zh-CN" altLang="en-US"/>
              <a:pPr>
                <a:defRPr/>
              </a:pPr>
              <a:t>2016/10/28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9F75DE8-629F-4B1C-8D15-3F22A4FB46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4444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14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fld id="{D9494B61-AB19-4498-910C-D0757EFB4619}" type="slidenum">
              <a:rPr lang="zh-CN" altLang="en-US">
                <a:solidFill>
                  <a:srgbClr val="000000"/>
                </a:solidFill>
                <a:ea typeface="宋体" charset="-122"/>
              </a:rPr>
              <a:pPr eaLnBrk="1" hangingPunct="1"/>
              <a:t>15</a:t>
            </a:fld>
            <a:endParaRPr lang="zh-CN" altLang="en-US">
              <a:solidFill>
                <a:srgbClr val="000000"/>
              </a:solidFill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fld id="{883BC3C6-6506-4C70-BA24-D511995F8DB3}" type="slidenum">
              <a:rPr lang="zh-CN" altLang="en-US">
                <a:solidFill>
                  <a:srgbClr val="000000"/>
                </a:solidFill>
                <a:ea typeface="宋体" charset="-122"/>
              </a:rPr>
              <a:pPr eaLnBrk="1" hangingPunct="1"/>
              <a:t>16</a:t>
            </a:fld>
            <a:endParaRPr lang="zh-CN" altLang="en-US">
              <a:solidFill>
                <a:srgbClr val="000000"/>
              </a:solidFill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21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22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23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A03BA8-D599-4826-8943-64DA85DC90F3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B453562C-90E6-4D51-A900-ACC3FFC43D9E}" type="slidenum">
              <a:rPr lang="zh-CN" altLang="en-US" smtClean="0"/>
              <a:pPr eaLnBrk="1" hangingPunct="1"/>
              <a:t>24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25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855C904-BA77-42AD-B945-8395E9FC73AF}" type="slidenum">
              <a:rPr lang="zh-CN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28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9108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2410FD19-889F-43CA-9702-D90A57E2CA7E}" type="slidenum">
              <a:rPr lang="zh-CN" altLang="en-US" smtClean="0"/>
              <a:pPr eaLnBrk="1" hangingPunct="1"/>
              <a:t>31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331573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E30C60B-770B-48B3-8693-B066C449473E}" type="slidenum">
              <a:rPr lang="zh-CN" altLang="en-US" sz="1200">
                <a:solidFill>
                  <a:schemeClr val="tx1"/>
                </a:solidFill>
                <a:latin typeface="Arial" panose="020B0604020202020204" pitchFamily="34" charset="0"/>
              </a:rPr>
              <a:pPr eaLnBrk="1" hangingPunct="1"/>
              <a:t>32</a:t>
            </a:fld>
            <a:endParaRPr lang="en-US" altLang="zh-CN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6307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6E333DC-C172-426D-B6A0-DBD8221DEB38}" type="slidenum">
              <a:rPr lang="zh-CN" altLang="en-US" sz="1200">
                <a:solidFill>
                  <a:schemeClr val="tx1"/>
                </a:solidFill>
                <a:latin typeface="Arial" panose="020B0604020202020204" pitchFamily="34" charset="0"/>
              </a:rPr>
              <a:pPr eaLnBrk="1" hangingPunct="1"/>
              <a:t>33</a:t>
            </a:fld>
            <a:endParaRPr lang="en-US" altLang="zh-CN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5755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81F73609-BF0E-4BDB-AA69-FFA04B92604C}" type="slidenum">
              <a:rPr lang="zh-CN" altLang="en-US" smtClean="0"/>
              <a:pPr eaLnBrk="1" hangingPunct="1"/>
              <a:t>34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301408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2410FD19-889F-43CA-9702-D90A57E2CA7E}" type="slidenum">
              <a:rPr lang="zh-CN" altLang="en-US" smtClean="0"/>
              <a:pPr eaLnBrk="1" hangingPunct="1"/>
              <a:t>35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331573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2410FD19-889F-43CA-9702-D90A57E2CA7E}" type="slidenum">
              <a:rPr lang="zh-CN" altLang="en-US" smtClean="0"/>
              <a:pPr eaLnBrk="1" hangingPunct="1"/>
              <a:t>36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331573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2410FD19-889F-43CA-9702-D90A57E2CA7E}" type="slidenum">
              <a:rPr lang="zh-CN" altLang="en-US" smtClean="0"/>
              <a:pPr eaLnBrk="1" hangingPunct="1"/>
              <a:t>37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33157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2410FD19-889F-43CA-9702-D90A57E2CA7E}" type="slidenum">
              <a:rPr lang="zh-CN" altLang="en-US" smtClean="0"/>
              <a:pPr eaLnBrk="1" hangingPunct="1"/>
              <a:t>38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331573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39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40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EEC21F-89D2-45DC-9F28-E58F5E4223AC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2484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6DDAB-9D71-4322-845A-071BF0EA6C27}" type="datetime11">
              <a:rPr lang="en-US" altLang="zh-CN" smtClean="0"/>
              <a:t>15:17:05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513BF-C175-4E04-A2C2-35E732CD6E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14CD1-253E-4110-A03E-213B6230CE04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A9FEB-8D6C-4AD9-AA61-B4B94501FF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536E0-B3DF-4EA5-B484-3EF82A3BA396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DD155-0977-492D-8B53-4045749447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734F3-662A-4AFA-80A6-F359E6DDD58C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F7139-EBBB-43A8-A31C-5A9C934FE2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A6778-97E6-4885-AD6F-33F7D6613491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3A4A7-068F-4C53-B3CF-4C2511E102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5EB9B-129C-4301-A7CD-933108962F4E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F1910-6DE1-4318-ABCE-9DADFC24D2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A7368-0FC4-477A-9FF0-5CBFDE247194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6C733-9A54-40A1-9928-711F591F39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50DDE-FEAC-420E-9453-8CCF34D336DF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BC627-2E6A-48AE-962A-FF9380B745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589A8-DE1A-4F2F-B633-57C7637756FB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769BE-E033-4982-9632-94DA569CA7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D2BE9-44FA-427C-A811-7C00FC0BEAF3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13A0A-1FCC-448B-89A2-0969A23F39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4AC04-384C-4DFB-A49B-DEA8B4B49F48}" type="datetime11">
              <a:rPr lang="en-US" altLang="zh-CN" smtClean="0"/>
              <a:t>15:17:05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FA036-E56D-4B0F-B41B-2994DB9B7F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34200" y="762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7027ABB0-88AE-4D38-99DF-90724F5B9BFA}" type="datetime11">
              <a:rPr lang="en-US" altLang="zh-CN" smtClean="0"/>
              <a:t>15:17:05</a:t>
            </a:fld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4AE3225-26FC-404C-83C0-75CC2F91A3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0.wmf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33.wmf"/><Relationship Id="rId10" Type="http://schemas.openxmlformats.org/officeDocument/2006/relationships/image" Target="../media/image35.wmf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tiff"/><Relationship Id="rId4" Type="http://schemas.openxmlformats.org/officeDocument/2006/relationships/image" Target="../media/image43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53.emf"/><Relationship Id="rId4" Type="http://schemas.openxmlformats.org/officeDocument/2006/relationships/oleObject" Target="../embeddings/oleObject15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chart" Target="../charts/chart1.xml"/><Relationship Id="rId5" Type="http://schemas.openxmlformats.org/officeDocument/2006/relationships/image" Target="../media/image55.wmf"/><Relationship Id="rId4" Type="http://schemas.openxmlformats.org/officeDocument/2006/relationships/oleObject" Target="../embeddings/oleObject17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990600"/>
            <a:ext cx="9144000" cy="1470025"/>
          </a:xfrm>
        </p:spPr>
        <p:txBody>
          <a:bodyPr/>
          <a:lstStyle/>
          <a:p>
            <a:r>
              <a:rPr lang="en-US" altLang="zh-CN" sz="2800" b="1" dirty="0">
                <a:latin typeface="Calibri" panose="020F0502020204030204" pitchFamily="34" charset="0"/>
              </a:rPr>
              <a:t>Sustainable Manufacturing Case Study: Atomic Layer </a:t>
            </a:r>
            <a:r>
              <a:rPr lang="en-US" altLang="zh-CN" sz="2800" b="1" dirty="0" smtClean="0">
                <a:latin typeface="Calibri" panose="020F0502020204030204" pitchFamily="34" charset="0"/>
              </a:rPr>
              <a:t>Deposition (ALD) </a:t>
            </a:r>
            <a:r>
              <a:rPr lang="en-US" altLang="zh-CN" sz="2800" b="1" dirty="0">
                <a:latin typeface="Calibri" panose="020F0502020204030204" pitchFamily="34" charset="0"/>
              </a:rPr>
              <a:t>Nano-Manufacturing Technology</a:t>
            </a:r>
            <a:endParaRPr lang="zh-CN" altLang="zh-CN" sz="2800" b="1" dirty="0">
              <a:latin typeface="Calibri" panose="020F0502020204030204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14468" y="2895600"/>
            <a:ext cx="91440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endParaRPr lang="en-US" altLang="zh-CN" sz="2400" b="1" kern="100" dirty="0" smtClean="0">
              <a:solidFill>
                <a:schemeClr val="tx2"/>
              </a:solidFill>
              <a:latin typeface="Calibri" panose="020F0502020204030204" pitchFamily="34" charset="0"/>
              <a:ea typeface="+mj-ea"/>
              <a:cs typeface="Times New Roman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Times New Roman"/>
              </a:rPr>
              <a:t>Chris Yuan, Ph.D.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endParaRPr lang="en-US" altLang="zh-CN" sz="2400" b="1" kern="100" dirty="0" smtClean="0">
              <a:solidFill>
                <a:schemeClr val="tx2"/>
              </a:solidFill>
              <a:latin typeface="Calibri" panose="020F0502020204030204" pitchFamily="34" charset="0"/>
              <a:ea typeface="+mj-ea"/>
              <a:cs typeface="Times New Roman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Times New Roman"/>
              </a:rPr>
              <a:t>Department of Mechanical Engineering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Times New Roman"/>
              </a:rPr>
              <a:t>University of Wisconsin-Milwaukee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1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pic>
        <p:nvPicPr>
          <p:cNvPr id="5" name="Picture 25" descr="https://www.csusm.edu/act/images/ns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876800"/>
            <a:ext cx="1511362" cy="1519093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463" y="5257985"/>
            <a:ext cx="3200400" cy="1061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ALD advantages</a:t>
            </a:r>
          </a:p>
        </p:txBody>
      </p:sp>
      <p:sp>
        <p:nvSpPr>
          <p:cNvPr id="1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10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2897" y="6265321"/>
            <a:ext cx="4282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altLang="zh-CN" sz="14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Chem. Rev., 110 (2010) </a:t>
            </a:r>
            <a:r>
              <a:rPr lang="de-DE" altLang="zh-CN" sz="1400" b="1" i="1" kern="0" dirty="0" smtClean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111-131</a:t>
            </a:r>
            <a:endParaRPr lang="en-US" altLang="zh-CN" sz="1400" b="1" i="1" kern="0" dirty="0">
              <a:solidFill>
                <a:schemeClr val="tx2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5800" y="1192924"/>
            <a:ext cx="4267200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Excellent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uniformity of deposition;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Accurately-controlled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film thickness;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Wide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range of film materials.</a:t>
            </a: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9693" y="2735956"/>
            <a:ext cx="4568847" cy="3340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8919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ALD applications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11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1783" y="1317028"/>
            <a:ext cx="5562600" cy="1197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1800"/>
              </a:lnSpc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Microelectronics</a:t>
            </a:r>
          </a:p>
          <a:p>
            <a:pPr marL="342900" indent="-342900">
              <a:lnSpc>
                <a:spcPts val="1800"/>
              </a:lnSpc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Energy conversion and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storage</a:t>
            </a:r>
          </a:p>
          <a:p>
            <a:pPr marL="342900" indent="-342900">
              <a:lnSpc>
                <a:spcPts val="1800"/>
              </a:lnSpc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Medical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and environmental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health</a:t>
            </a:r>
            <a:endParaRPr lang="en-US" altLang="zh-CN" sz="2000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3222"/>
            <a:ext cx="3823138" cy="25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26564" y="5317918"/>
            <a:ext cx="34368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b="1" dirty="0">
                <a:latin typeface="Calibri" panose="020F0502020204030204" pitchFamily="34" charset="0"/>
                <a:ea typeface="宋体"/>
                <a:cs typeface="Times New Roman" pitchFamily="18" charset="0"/>
              </a:rPr>
              <a:t>Intel</a:t>
            </a:r>
            <a:r>
              <a:rPr lang="en-US" altLang="zh-CN" sz="1600" dirty="0">
                <a:latin typeface="Calibri" panose="020F0502020204030204" pitchFamily="34" charset="0"/>
                <a:ea typeface="宋体"/>
                <a:cs typeface="Times New Roman" pitchFamily="18" charset="0"/>
              </a:rPr>
              <a:t> Corporation: </a:t>
            </a:r>
            <a:r>
              <a:rPr lang="en-US" altLang="zh-CN" sz="16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Al</a:t>
            </a:r>
            <a:r>
              <a:rPr lang="en-US" altLang="zh-CN" sz="1600" baseline="-250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2</a:t>
            </a:r>
            <a:r>
              <a:rPr lang="en-US" altLang="zh-CN" sz="16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O</a:t>
            </a:r>
            <a:r>
              <a:rPr lang="en-US" altLang="zh-CN" sz="1600" baseline="-250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3</a:t>
            </a:r>
            <a:r>
              <a:rPr lang="en-US" altLang="zh-CN" sz="16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 </a:t>
            </a:r>
            <a:r>
              <a:rPr lang="en-US" altLang="zh-CN" sz="1600" dirty="0">
                <a:latin typeface="Calibri" panose="020F0502020204030204" pitchFamily="34" charset="0"/>
                <a:ea typeface="宋体"/>
                <a:cs typeface="Times New Roman" pitchFamily="18" charset="0"/>
              </a:rPr>
              <a:t>high-k gate dielectric for its 45 nm </a:t>
            </a:r>
            <a:r>
              <a:rPr lang="en-US" altLang="zh-CN" sz="16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CMOS.</a:t>
            </a:r>
            <a:endParaRPr lang="en-US" altLang="zh-CN" sz="1600" dirty="0">
              <a:latin typeface="Calibri" panose="020F0502020204030204" pitchFamily="34" charset="0"/>
              <a:ea typeface="宋体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5766" y="5943600"/>
            <a:ext cx="33606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2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IEEE International, 2007, pp. </a:t>
            </a:r>
            <a:r>
              <a:rPr lang="en-US" altLang="zh-CN" sz="1200" b="1" i="1" kern="0" dirty="0" smtClean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247-250</a:t>
            </a:r>
          </a:p>
        </p:txBody>
      </p:sp>
      <p:sp>
        <p:nvSpPr>
          <p:cNvPr id="17" name="矩形 16"/>
          <p:cNvSpPr/>
          <p:nvPr/>
        </p:nvSpPr>
        <p:spPr>
          <a:xfrm>
            <a:off x="3124200" y="5971401"/>
            <a:ext cx="31813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200" b="1" i="1" kern="0" dirty="0" smtClean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Nanotechnology</a:t>
            </a:r>
            <a:r>
              <a:rPr lang="en-US" altLang="zh-CN" sz="12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, 26 (2015) </a:t>
            </a:r>
            <a:r>
              <a:rPr lang="en-US" altLang="zh-CN" sz="1200" b="1" i="1" kern="0" dirty="0" smtClean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064001</a:t>
            </a:r>
            <a:endParaRPr lang="en-US" altLang="zh-CN" sz="1200" b="1" i="1" kern="0" dirty="0">
              <a:solidFill>
                <a:schemeClr val="tx2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216" y="2635849"/>
            <a:ext cx="2495906" cy="244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3779396" y="5194808"/>
            <a:ext cx="25118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Calibri" panose="020F0502020204030204" pitchFamily="34" charset="0"/>
                <a:ea typeface="宋体"/>
                <a:cs typeface="Times New Roman" pitchFamily="18" charset="0"/>
                <a:sym typeface="Wingdings" pitchFamily="2" charset="2"/>
              </a:rPr>
              <a:t>Surface sensitization </a:t>
            </a:r>
            <a:endParaRPr lang="en-US" altLang="zh-CN" sz="1600" dirty="0" smtClean="0">
              <a:latin typeface="Calibri" panose="020F0502020204030204" pitchFamily="34" charset="0"/>
              <a:ea typeface="宋体"/>
              <a:cs typeface="Times New Roman" pitchFamily="18" charset="0"/>
              <a:sym typeface="Wingdings" pitchFamily="2" charset="2"/>
            </a:endParaRPr>
          </a:p>
          <a:p>
            <a:pPr algn="ctr"/>
            <a:r>
              <a:rPr lang="en-US" altLang="zh-CN" sz="1600" dirty="0" smtClean="0">
                <a:latin typeface="Calibri" panose="020F0502020204030204" pitchFamily="34" charset="0"/>
                <a:ea typeface="宋体"/>
                <a:cs typeface="Times New Roman" pitchFamily="18" charset="0"/>
                <a:sym typeface="Wingdings" pitchFamily="2" charset="2"/>
              </a:rPr>
              <a:t>for </a:t>
            </a:r>
            <a:r>
              <a:rPr lang="en-US" altLang="zh-CN" sz="1600" dirty="0">
                <a:latin typeface="Calibri" panose="020F0502020204030204" pitchFamily="34" charset="0"/>
                <a:ea typeface="宋体"/>
                <a:cs typeface="Times New Roman" pitchFamily="18" charset="0"/>
                <a:sym typeface="Wingdings" pitchFamily="2" charset="2"/>
              </a:rPr>
              <a:t>solar cells</a:t>
            </a:r>
          </a:p>
        </p:txBody>
      </p:sp>
      <p:sp>
        <p:nvSpPr>
          <p:cNvPr id="22" name="矩形 21"/>
          <p:cNvSpPr/>
          <p:nvPr/>
        </p:nvSpPr>
        <p:spPr>
          <a:xfrm>
            <a:off x="6235262" y="6096000"/>
            <a:ext cx="26801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i="1" kern="0" dirty="0" smtClean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Int</a:t>
            </a:r>
            <a:r>
              <a:rPr lang="en-US" altLang="zh-CN" sz="12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. Mater. Rev., 58 (2013) 113-129</a:t>
            </a:r>
          </a:p>
        </p:txBody>
      </p:sp>
      <p:pic>
        <p:nvPicPr>
          <p:cNvPr id="2211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534" y="2089967"/>
            <a:ext cx="2329566" cy="3320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305540" y="5341203"/>
            <a:ext cx="26860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kern="0" dirty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Platinum coated on </a:t>
            </a:r>
            <a:r>
              <a:rPr lang="en-US" altLang="zh-CN" sz="1600" kern="0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20 nm </a:t>
            </a:r>
            <a:r>
              <a:rPr lang="en-US" altLang="zh-CN" sz="1600" kern="0" dirty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pore size </a:t>
            </a:r>
            <a:r>
              <a:rPr lang="en-US" altLang="zh-CN" sz="1600" kern="0" dirty="0" err="1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nanoporous</a:t>
            </a:r>
            <a:r>
              <a:rPr lang="en-US" altLang="zh-CN" sz="1600" kern="0" dirty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 alumina </a:t>
            </a:r>
            <a:r>
              <a:rPr lang="en-US" altLang="zh-CN" sz="1600" kern="0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membranes</a:t>
            </a:r>
            <a:endParaRPr lang="en-US" altLang="zh-CN" sz="1600" kern="0" dirty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Sustainability challenges</a:t>
            </a:r>
          </a:p>
        </p:txBody>
      </p:sp>
      <p:sp>
        <p:nvSpPr>
          <p:cNvPr id="19" name="矩形 18"/>
          <p:cNvSpPr/>
          <p:nvPr/>
        </p:nvSpPr>
        <p:spPr>
          <a:xfrm>
            <a:off x="304800" y="836608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Sustainability challenges of ALD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8702" y="1343340"/>
            <a:ext cx="68136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Toxic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chemical wastes and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emissions</a:t>
            </a:r>
          </a:p>
        </p:txBody>
      </p:sp>
      <p:sp>
        <p:nvSpPr>
          <p:cNvPr id="6" name="矩形 5"/>
          <p:cNvSpPr/>
          <p:nvPr/>
        </p:nvSpPr>
        <p:spPr>
          <a:xfrm>
            <a:off x="1371600" y="1766487"/>
            <a:ext cx="6858000" cy="1333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Toxic 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chemicals 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used 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as 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precursors;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Large 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amount of precursors 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end up with wastes;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The 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byproducts usually are major 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greenhouse 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gases.</a:t>
            </a:r>
            <a:endParaRPr lang="en-US" altLang="zh-CN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8702" y="3162242"/>
            <a:ext cx="68136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Nano-wastes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and </a:t>
            </a:r>
            <a:r>
              <a:rPr lang="en-US" altLang="zh-CN" sz="2000" kern="0" dirty="0" err="1">
                <a:solidFill>
                  <a:schemeClr val="tx2"/>
                </a:solidFill>
                <a:latin typeface="Calibri" panose="020F0502020204030204" pitchFamily="34" charset="0"/>
              </a:rPr>
              <a:t>nano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-particle emissions</a:t>
            </a:r>
            <a:endParaRPr lang="en-US" altLang="zh-CN" sz="2000" kern="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1600" y="3585389"/>
            <a:ext cx="6858000" cy="85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Nano-particles can be formed in ALD process;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Pose 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serious environmental and 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health issues.</a:t>
            </a:r>
            <a:endParaRPr lang="en-US" altLang="zh-CN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8702" y="4558825"/>
            <a:ext cx="68136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High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energy consumptions</a:t>
            </a:r>
            <a:endParaRPr lang="en-US" altLang="zh-CN" sz="2000" kern="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1600" y="5071487"/>
            <a:ext cx="7467600" cy="1128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ALD is an energy-intensive process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;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Environmental 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problems associated with the high energy 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consumption, such 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as pollutants including CO2, CO, </a:t>
            </a:r>
            <a:r>
              <a:rPr lang="en-US" altLang="zh-CN" kern="0" dirty="0" err="1">
                <a:solidFill>
                  <a:schemeClr val="tx2"/>
                </a:solidFill>
                <a:latin typeface="Calibri" panose="020F0502020204030204" pitchFamily="34" charset="0"/>
              </a:rPr>
              <a:t>NOx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, </a:t>
            </a:r>
            <a:r>
              <a:rPr lang="en-US" altLang="zh-CN" kern="0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SOx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 from usage 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of  fossil 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fuels.</a:t>
            </a: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12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66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ALD theory</a:t>
            </a:r>
          </a:p>
        </p:txBody>
      </p:sp>
      <p:sp>
        <p:nvSpPr>
          <p:cNvPr id="19" name="矩形 18"/>
          <p:cNvSpPr/>
          <p:nvPr/>
        </p:nvSpPr>
        <p:spPr>
          <a:xfrm>
            <a:off x="469082" y="838200"/>
            <a:ext cx="678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dirty="0" smtClean="0">
                <a:latin typeface="Calibri" panose="020F0502020204030204" pitchFamily="34" charset="0"/>
                <a:ea typeface="宋体"/>
              </a:rPr>
              <a:t>ALD process decoupling</a:t>
            </a:r>
            <a:endParaRPr lang="en-US" altLang="zh-CN" sz="2400" b="1" dirty="0">
              <a:latin typeface="Calibri" panose="020F0502020204030204" pitchFamily="34" charset="0"/>
              <a:ea typeface="宋体"/>
            </a:endParaRPr>
          </a:p>
        </p:txBody>
      </p:sp>
      <p:sp>
        <p:nvSpPr>
          <p:cNvPr id="1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13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52600" y="2454619"/>
            <a:ext cx="548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zh-CN" sz="24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Laminar flow (Momentum transport)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zh-CN" sz="24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Heating (Convective heat transfer)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zh-CN" sz="24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Species transport (Mass transfer)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zh-CN" sz="24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Chemical reactions (Surface reactions)</a:t>
            </a:r>
          </a:p>
        </p:txBody>
      </p:sp>
      <p:sp>
        <p:nvSpPr>
          <p:cNvPr id="2" name="矩形 1"/>
          <p:cNvSpPr/>
          <p:nvPr/>
        </p:nvSpPr>
        <p:spPr>
          <a:xfrm>
            <a:off x="914400" y="1676400"/>
            <a:ext cx="54693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en-US" altLang="zh-CN" sz="2400" b="1" dirty="0">
                <a:latin typeface="Calibri" panose="020F0502020204030204" pitchFamily="34" charset="0"/>
                <a:ea typeface="宋体"/>
              </a:rPr>
              <a:t> Physical and chemical processes in ALD</a:t>
            </a:r>
          </a:p>
        </p:txBody>
      </p:sp>
    </p:spTree>
    <p:extLst>
      <p:ext uri="{BB962C8B-B14F-4D97-AF65-F5344CB8AC3E}">
        <p14:creationId xmlns:p14="http://schemas.microsoft.com/office/powerpoint/2010/main" val="423321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ALD theory</a:t>
            </a:r>
          </a:p>
        </p:txBody>
      </p:sp>
      <p:sp>
        <p:nvSpPr>
          <p:cNvPr id="19" name="矩形 18"/>
          <p:cNvSpPr/>
          <p:nvPr/>
        </p:nvSpPr>
        <p:spPr>
          <a:xfrm>
            <a:off x="457200" y="748661"/>
            <a:ext cx="678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ALD process </a:t>
            </a: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governing 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equations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14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graphicFrame>
        <p:nvGraphicFramePr>
          <p:cNvPr id="7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7333"/>
              </p:ext>
            </p:extLst>
          </p:nvPr>
        </p:nvGraphicFramePr>
        <p:xfrm>
          <a:off x="3070597" y="1306512"/>
          <a:ext cx="1828800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18" name="Equation" r:id="rId4" imgW="1091726" imgH="368140" progId="Equation.DSMT4">
                  <p:embed/>
                </p:oleObj>
              </mc:Choice>
              <mc:Fallback>
                <p:oleObj name="Equation" r:id="rId4" imgW="1091726" imgH="3681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597" y="1306512"/>
                        <a:ext cx="1828800" cy="62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0" y="1447800"/>
            <a:ext cx="21366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latin typeface="Calibri" panose="020F0502020204030204" pitchFamily="34" charset="0"/>
                <a:cs typeface="Times New Roman" pitchFamily="18" charset="0"/>
              </a:rPr>
              <a:t>1. </a:t>
            </a:r>
            <a:r>
              <a:rPr lang="en-US" altLang="zh-CN" sz="1600" b="1" dirty="0">
                <a:latin typeface="Calibri" panose="020F0502020204030204" pitchFamily="34" charset="0"/>
                <a:cs typeface="Times New Roman" pitchFamily="18" charset="0"/>
              </a:rPr>
              <a:t>C</a:t>
            </a:r>
            <a:r>
              <a:rPr lang="en-US" sz="1600" b="1" dirty="0">
                <a:latin typeface="Calibri" panose="020F0502020204030204" pitchFamily="34" charset="0"/>
                <a:cs typeface="Times New Roman" pitchFamily="18" charset="0"/>
              </a:rPr>
              <a:t>ontinuity </a:t>
            </a:r>
            <a:r>
              <a:rPr lang="en-US" altLang="zh-CN" sz="1600" b="1" dirty="0">
                <a:latin typeface="Calibri" panose="020F0502020204030204" pitchFamily="34" charset="0"/>
                <a:cs typeface="Times New Roman" pitchFamily="18" charset="0"/>
              </a:rPr>
              <a:t>E</a:t>
            </a:r>
            <a:r>
              <a:rPr lang="en-US" sz="1600" b="1" dirty="0">
                <a:latin typeface="Calibri" panose="020F0502020204030204" pitchFamily="34" charset="0"/>
                <a:cs typeface="Times New Roman" pitchFamily="18" charset="0"/>
              </a:rPr>
              <a:t>quation</a:t>
            </a:r>
            <a:r>
              <a:rPr lang="en-US" sz="1600" dirty="0">
                <a:latin typeface="Calibri" panose="020F0502020204030204" pitchFamily="34" charset="0"/>
                <a:cs typeface="Times New Roman" pitchFamily="18" charset="0"/>
              </a:rPr>
              <a:t>: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762000" y="2057400"/>
            <a:ext cx="405739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latin typeface="Calibri" panose="020F0502020204030204" pitchFamily="34" charset="0"/>
                <a:cs typeface="Times New Roman" pitchFamily="18" charset="0"/>
              </a:rPr>
              <a:t>2. </a:t>
            </a:r>
            <a:r>
              <a:rPr lang="en-US" altLang="zh-CN" sz="1600" b="1" dirty="0">
                <a:latin typeface="Calibri" panose="020F0502020204030204" pitchFamily="34" charset="0"/>
                <a:cs typeface="Times New Roman" pitchFamily="18" charset="0"/>
              </a:rPr>
              <a:t>Momentum Transport</a:t>
            </a:r>
            <a:r>
              <a:rPr lang="en-US" altLang="zh-CN" sz="1600" dirty="0">
                <a:latin typeface="Calibri" panose="020F0502020204030204" pitchFamily="34" charset="0"/>
                <a:cs typeface="Times New Roman" pitchFamily="18" charset="0"/>
              </a:rPr>
              <a:t> within Laminar Flow:</a:t>
            </a:r>
            <a:endParaRPr lang="en-US" sz="16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graphicFrame>
        <p:nvGraphicFramePr>
          <p:cNvPr id="12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841216"/>
              </p:ext>
            </p:extLst>
          </p:nvPr>
        </p:nvGraphicFramePr>
        <p:xfrm>
          <a:off x="4876800" y="1981200"/>
          <a:ext cx="37338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19" name="Equation" r:id="rId6" imgW="2476500" imgH="368300" progId="Equation.DSMT4">
                  <p:embed/>
                </p:oleObj>
              </mc:Choice>
              <mc:Fallback>
                <p:oleObj name="Equation" r:id="rId6" imgW="2476500" imgH="368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1981200"/>
                        <a:ext cx="3733800" cy="560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762000" y="2590800"/>
            <a:ext cx="194098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latin typeface="Calibri" panose="020F0502020204030204" pitchFamily="34" charset="0"/>
                <a:cs typeface="Times New Roman" pitchFamily="18" charset="0"/>
              </a:rPr>
              <a:t>3. </a:t>
            </a:r>
            <a:r>
              <a:rPr lang="en-US" altLang="zh-CN" sz="1600" b="1" dirty="0">
                <a:latin typeface="Calibri" panose="020F0502020204030204" pitchFamily="34" charset="0"/>
                <a:cs typeface="Times New Roman" pitchFamily="18" charset="0"/>
              </a:rPr>
              <a:t>Species Transport</a:t>
            </a:r>
            <a:r>
              <a:rPr lang="en-US" altLang="zh-CN" sz="1600" dirty="0">
                <a:latin typeface="Calibri" panose="020F0502020204030204" pitchFamily="34" charset="0"/>
                <a:cs typeface="Times New Roman" pitchFamily="18" charset="0"/>
              </a:rPr>
              <a:t>:</a:t>
            </a:r>
            <a:endParaRPr lang="en-US" sz="16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graphicFrame>
        <p:nvGraphicFramePr>
          <p:cNvPr id="14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149837"/>
              </p:ext>
            </p:extLst>
          </p:nvPr>
        </p:nvGraphicFramePr>
        <p:xfrm>
          <a:off x="2743200" y="2514600"/>
          <a:ext cx="335280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20" name="Equation" r:id="rId8" imgW="2171700" imgH="368300" progId="Equation.DSMT4">
                  <p:embed/>
                </p:oleObj>
              </mc:Choice>
              <mc:Fallback>
                <p:oleObj name="Equation" r:id="rId8" imgW="2171700" imgH="368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514600"/>
                        <a:ext cx="3352800" cy="573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762000" y="3200400"/>
            <a:ext cx="182838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latin typeface="Calibri" panose="020F0502020204030204" pitchFamily="34" charset="0"/>
                <a:cs typeface="Times New Roman" pitchFamily="18" charset="0"/>
              </a:rPr>
              <a:t>4. </a:t>
            </a:r>
            <a:r>
              <a:rPr lang="en-US" altLang="zh-CN" sz="1600" b="1" dirty="0">
                <a:latin typeface="Calibri" panose="020F0502020204030204" pitchFamily="34" charset="0"/>
                <a:cs typeface="Times New Roman" pitchFamily="18" charset="0"/>
              </a:rPr>
              <a:t>Energy Equation</a:t>
            </a:r>
            <a:r>
              <a:rPr lang="en-US" altLang="zh-CN" sz="1600" dirty="0">
                <a:latin typeface="Calibri" panose="020F0502020204030204" pitchFamily="34" charset="0"/>
                <a:cs typeface="Times New Roman" pitchFamily="18" charset="0"/>
              </a:rPr>
              <a:t>:</a:t>
            </a:r>
            <a:endParaRPr lang="en-US" sz="16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graphicFrame>
        <p:nvGraphicFramePr>
          <p:cNvPr id="16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205701"/>
              </p:ext>
            </p:extLst>
          </p:nvPr>
        </p:nvGraphicFramePr>
        <p:xfrm>
          <a:off x="2667000" y="3124200"/>
          <a:ext cx="51816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21" name="Equation" r:id="rId10" imgW="3327400" imgH="406400" progId="Equation.DSMT4">
                  <p:embed/>
                </p:oleObj>
              </mc:Choice>
              <mc:Fallback>
                <p:oleObj name="Equation" r:id="rId10" imgW="3327400" imgH="40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124200"/>
                        <a:ext cx="5181600" cy="638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46"/>
          <p:cNvGrpSpPr>
            <a:grpSpLocks/>
          </p:cNvGrpSpPr>
          <p:nvPr/>
        </p:nvGrpSpPr>
        <p:grpSpPr bwMode="auto">
          <a:xfrm>
            <a:off x="762000" y="3733800"/>
            <a:ext cx="7596951" cy="2209800"/>
            <a:chOff x="0" y="3733800"/>
            <a:chExt cx="7597714" cy="2209800"/>
          </a:xfrm>
        </p:grpSpPr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0" y="3733800"/>
              <a:ext cx="4950322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b="1" dirty="0">
                  <a:latin typeface="Calibri" panose="020F0502020204030204" pitchFamily="34" charset="0"/>
                  <a:cs typeface="Times New Roman" pitchFamily="18" charset="0"/>
                </a:rPr>
                <a:t>5. </a:t>
              </a:r>
              <a:r>
                <a:rPr lang="en-US" altLang="zh-CN" sz="1600" b="1" dirty="0">
                  <a:latin typeface="Calibri" panose="020F0502020204030204" pitchFamily="34" charset="0"/>
                  <a:cs typeface="Times New Roman" pitchFamily="18" charset="0"/>
                </a:rPr>
                <a:t>Surface Reaction</a:t>
              </a:r>
              <a:r>
                <a:rPr lang="en-US" altLang="zh-CN" sz="1600" dirty="0">
                  <a:latin typeface="Calibri" panose="020F0502020204030204" pitchFamily="34" charset="0"/>
                  <a:cs typeface="Times New Roman" pitchFamily="18" charset="0"/>
                </a:rPr>
                <a:t>: the </a:t>
              </a:r>
              <a:r>
                <a:rPr lang="en-US" altLang="zh-CN" sz="1600" dirty="0" err="1">
                  <a:latin typeface="Calibri" panose="020F0502020204030204" pitchFamily="34" charset="0"/>
                  <a:cs typeface="Times New Roman" pitchFamily="18" charset="0"/>
                </a:rPr>
                <a:t>rth</a:t>
              </a:r>
              <a:r>
                <a:rPr lang="en-US" altLang="zh-CN" sz="1600" dirty="0">
                  <a:latin typeface="Calibri" panose="020F0502020204030204" pitchFamily="34" charset="0"/>
                  <a:cs typeface="Times New Roman" pitchFamily="18" charset="0"/>
                </a:rPr>
                <a:t> irreversible surface reaction</a:t>
              </a:r>
              <a:endParaRPr lang="en-US" sz="1600" dirty="0"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graphicFrame>
          <p:nvGraphicFramePr>
            <p:cNvPr id="20" name="Object 33"/>
            <p:cNvGraphicFramePr>
              <a:graphicFrameLocks noChangeAspect="1"/>
            </p:cNvGraphicFramePr>
            <p:nvPr/>
          </p:nvGraphicFramePr>
          <p:xfrm>
            <a:off x="1524000" y="4038600"/>
            <a:ext cx="5792821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7622" name="Equation" r:id="rId12" imgW="3784600" imgH="444500" progId="Equation.DSMT4">
                    <p:embed/>
                  </p:oleObj>
                </mc:Choice>
                <mc:Fallback>
                  <p:oleObj name="Equation" r:id="rId12" imgW="3784600" imgH="4445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4000" y="4038600"/>
                          <a:ext cx="5792821" cy="685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矩形 20"/>
            <p:cNvSpPr/>
            <p:nvPr/>
          </p:nvSpPr>
          <p:spPr>
            <a:xfrm>
              <a:off x="0" y="4724400"/>
              <a:ext cx="759771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Calibri" panose="020F0502020204030204" pitchFamily="34" charset="0"/>
                  <a:cs typeface="Times New Roman" pitchFamily="18" charset="0"/>
                </a:rPr>
                <a:t>where G, B, and S denote gaseous species, bulk (solid) species, and surface species in the </a:t>
              </a:r>
            </a:p>
            <a:p>
              <a:pPr>
                <a:defRPr/>
              </a:pPr>
              <a:r>
                <a:rPr lang="en-US" altLang="zh-CN" sz="1600" dirty="0">
                  <a:latin typeface="Calibri" panose="020F0502020204030204" pitchFamily="34" charset="0"/>
                  <a:cs typeface="Times New Roman" pitchFamily="18" charset="0"/>
                </a:rPr>
                <a:t>ALD chamber, respectively.</a:t>
              </a:r>
              <a:endParaRPr lang="zh-CN" altLang="en-US" sz="1600" dirty="0"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5410200"/>
              <a:ext cx="3375364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600" b="1" dirty="0">
                  <a:latin typeface="Calibri" panose="020F0502020204030204" pitchFamily="34" charset="0"/>
                  <a:cs typeface="Times New Roman" pitchFamily="18" charset="0"/>
                </a:rPr>
                <a:t>Reaction rate </a:t>
              </a:r>
              <a:r>
                <a:rPr lang="en-US" altLang="zh-CN" sz="1600" dirty="0">
                  <a:latin typeface="Calibri" panose="020F0502020204030204" pitchFamily="34" charset="0"/>
                  <a:cs typeface="Times New Roman" pitchFamily="18" charset="0"/>
                </a:rPr>
                <a:t>of the surface reaction:</a:t>
              </a:r>
              <a:endParaRPr lang="zh-CN" altLang="en-US" sz="1600" dirty="0"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graphicFrame>
          <p:nvGraphicFramePr>
            <p:cNvPr id="23" name="Object 35"/>
            <p:cNvGraphicFramePr>
              <a:graphicFrameLocks noChangeAspect="1"/>
            </p:cNvGraphicFramePr>
            <p:nvPr/>
          </p:nvGraphicFramePr>
          <p:xfrm>
            <a:off x="3733800" y="5181600"/>
            <a:ext cx="2873374" cy="76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7623" name="Equation" r:id="rId14" imgW="1727200" imgH="457200" progId="Equation.DSMT4">
                    <p:embed/>
                  </p:oleObj>
                </mc:Choice>
                <mc:Fallback>
                  <p:oleObj name="Equation" r:id="rId14" imgW="1727200" imgH="457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33800" y="5181600"/>
                          <a:ext cx="2873374" cy="762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0786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charset="-122"/>
            </a:endParaRPr>
          </a:p>
        </p:txBody>
      </p:sp>
      <p:grpSp>
        <p:nvGrpSpPr>
          <p:cNvPr id="14341" name="Group 2"/>
          <p:cNvGrpSpPr>
            <a:grpSpLocks/>
          </p:cNvGrpSpPr>
          <p:nvPr/>
        </p:nvGrpSpPr>
        <p:grpSpPr bwMode="auto">
          <a:xfrm>
            <a:off x="457200" y="1225550"/>
            <a:ext cx="6911975" cy="1655763"/>
            <a:chOff x="457200" y="1236702"/>
            <a:chExt cx="6911400" cy="1655627"/>
          </a:xfrm>
        </p:grpSpPr>
        <p:sp>
          <p:nvSpPr>
            <p:cNvPr id="14357" name="矩形 20"/>
            <p:cNvSpPr>
              <a:spLocks noChangeArrowheads="1"/>
            </p:cNvSpPr>
            <p:nvPr/>
          </p:nvSpPr>
          <p:spPr bwMode="auto">
            <a:xfrm>
              <a:off x="457200" y="1236702"/>
              <a:ext cx="2438197" cy="369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 eaLnBrk="1" hangingPunct="1">
                <a:buFont typeface="Wingdings" pitchFamily="2" charset="2"/>
                <a:buChar char="Ø"/>
              </a:pPr>
              <a:r>
                <a:rPr lang="en-US" altLang="zh-CN" b="1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Enthalpy</a:t>
              </a:r>
              <a:endPara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endParaRPr>
            </a:p>
          </p:txBody>
        </p:sp>
        <p:grpSp>
          <p:nvGrpSpPr>
            <p:cNvPr id="14358" name="Group 1"/>
            <p:cNvGrpSpPr>
              <a:grpSpLocks/>
            </p:cNvGrpSpPr>
            <p:nvPr/>
          </p:nvGrpSpPr>
          <p:grpSpPr bwMode="auto">
            <a:xfrm>
              <a:off x="1800000" y="1692000"/>
              <a:ext cx="5568600" cy="1200329"/>
              <a:chOff x="756000" y="1692000"/>
              <a:chExt cx="5568600" cy="1200329"/>
            </a:xfrm>
          </p:grpSpPr>
          <p:sp>
            <p:nvSpPr>
              <p:cNvPr id="14359" name="矩形 20"/>
              <p:cNvSpPr>
                <a:spLocks noChangeArrowheads="1"/>
              </p:cNvSpPr>
              <p:nvPr/>
            </p:nvSpPr>
            <p:spPr bwMode="auto">
              <a:xfrm>
                <a:off x="756000" y="1692000"/>
                <a:ext cx="259080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en-US" altLang="zh-CN" b="1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E</a:t>
                </a:r>
                <a:r>
                  <a:rPr lang="en-US" altLang="zh-CN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=Internal Energy</a:t>
                </a:r>
              </a:p>
              <a:p>
                <a:pPr algn="just" eaLnBrk="1" hangingPunct="1"/>
                <a:r>
                  <a:rPr lang="en-US" altLang="zh-CN" b="1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T</a:t>
                </a:r>
                <a:r>
                  <a:rPr lang="en-US" altLang="zh-CN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=Temperature</a:t>
                </a:r>
              </a:p>
              <a:p>
                <a:pPr algn="just" eaLnBrk="1" hangingPunct="1"/>
                <a:r>
                  <a:rPr lang="en-US" altLang="zh-CN" b="1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p</a:t>
                </a:r>
                <a:r>
                  <a:rPr lang="en-US" altLang="zh-CN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=Pressure</a:t>
                </a:r>
              </a:p>
              <a:p>
                <a:pPr algn="just" eaLnBrk="1" hangingPunct="1"/>
                <a:r>
                  <a:rPr lang="en-US" altLang="zh-CN" b="1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V</a:t>
                </a:r>
                <a:r>
                  <a:rPr lang="en-US" altLang="zh-CN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=Volume</a:t>
                </a:r>
                <a:endPara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endParaRPr>
              </a:p>
            </p:txBody>
          </p:sp>
          <p:sp>
            <p:nvSpPr>
              <p:cNvPr id="14360" name="矩形 20"/>
              <p:cNvSpPr>
                <a:spLocks noChangeArrowheads="1"/>
              </p:cNvSpPr>
              <p:nvPr/>
            </p:nvSpPr>
            <p:spPr bwMode="auto">
              <a:xfrm>
                <a:off x="3813174" y="1692000"/>
                <a:ext cx="2511426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b="1" i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Q</a:t>
                </a:r>
                <a:r>
                  <a:rPr lang="en-US" altLang="zh-CN" b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=Heat Transfer </a:t>
                </a:r>
                <a:r>
                  <a:rPr lang="en-US" altLang="zh-CN" b="1" i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W</a:t>
                </a:r>
                <a:r>
                  <a:rPr lang="en-US" altLang="zh-CN" b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=Work</a:t>
                </a:r>
              </a:p>
              <a:p>
                <a:pPr eaLnBrk="1" hangingPunct="1"/>
                <a:r>
                  <a:rPr lang="en-US" altLang="zh-CN" b="1" i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C</a:t>
                </a:r>
                <a:r>
                  <a:rPr lang="en-US" altLang="zh-CN" b="1" i="1" baseline="-2500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p</a:t>
                </a:r>
                <a:r>
                  <a:rPr lang="en-US" altLang="zh-CN" b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=Heat Capacity         (constant pressure)</a:t>
                </a:r>
              </a:p>
            </p:txBody>
          </p:sp>
        </p:grpSp>
      </p:grpSp>
      <p:grpSp>
        <p:nvGrpSpPr>
          <p:cNvPr id="14342" name="Group 3"/>
          <p:cNvGrpSpPr>
            <a:grpSpLocks/>
          </p:cNvGrpSpPr>
          <p:nvPr/>
        </p:nvGrpSpPr>
        <p:grpSpPr bwMode="auto">
          <a:xfrm>
            <a:off x="1152525" y="3170238"/>
            <a:ext cx="6345238" cy="368300"/>
            <a:chOff x="609600" y="3096000"/>
            <a:chExt cx="6345963" cy="369332"/>
          </a:xfrm>
        </p:grpSpPr>
        <p:sp>
          <p:nvSpPr>
            <p:cNvPr id="14355" name="矩形 20"/>
            <p:cNvSpPr>
              <a:spLocks noChangeArrowheads="1"/>
            </p:cNvSpPr>
            <p:nvPr/>
          </p:nvSpPr>
          <p:spPr bwMode="auto">
            <a:xfrm>
              <a:off x="609600" y="3096000"/>
              <a:ext cx="2590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 b="1">
                  <a:solidFill>
                    <a:srgbClr val="0070C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Enthalpy: </a:t>
              </a:r>
              <a:r>
                <a:rPr lang="en-US" altLang="zh-CN" b="1" i="1">
                  <a:solidFill>
                    <a:srgbClr val="0070C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H </a:t>
              </a:r>
              <a:r>
                <a:rPr lang="en-US" altLang="zh-CN" b="1">
                  <a:solidFill>
                    <a:srgbClr val="0070C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= </a:t>
              </a:r>
              <a:r>
                <a:rPr lang="en-US" altLang="zh-CN" b="1" i="1">
                  <a:solidFill>
                    <a:srgbClr val="0070C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</a:t>
              </a:r>
              <a:r>
                <a:rPr lang="en-US" altLang="zh-CN" b="1">
                  <a:solidFill>
                    <a:srgbClr val="0070C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+ </a:t>
              </a:r>
              <a:r>
                <a:rPr lang="en-US" altLang="zh-CN" b="1" i="1">
                  <a:solidFill>
                    <a:srgbClr val="0070C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pV</a:t>
              </a:r>
              <a:endParaRPr lang="en-US" altLang="zh-CN" i="1">
                <a:solidFill>
                  <a:srgbClr val="0070C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14356" name="矩形 20"/>
            <p:cNvSpPr>
              <a:spLocks noChangeArrowheads="1"/>
            </p:cNvSpPr>
            <p:nvPr/>
          </p:nvSpPr>
          <p:spPr bwMode="auto">
            <a:xfrm>
              <a:off x="3505830" y="3096000"/>
              <a:ext cx="34497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 b="1">
                  <a:solidFill>
                    <a:srgbClr val="FF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Specific Enthalpy: </a:t>
              </a:r>
              <a:r>
                <a:rPr lang="en-US" altLang="zh-CN" b="1" i="1">
                  <a:solidFill>
                    <a:srgbClr val="FF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h </a:t>
              </a:r>
              <a:r>
                <a:rPr lang="en-US" altLang="zh-CN" b="1">
                  <a:solidFill>
                    <a:srgbClr val="FF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= </a:t>
              </a:r>
              <a:r>
                <a:rPr lang="en-US" altLang="zh-CN" b="1" i="1">
                  <a:solidFill>
                    <a:srgbClr val="FF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</a:t>
              </a:r>
              <a:r>
                <a:rPr lang="en-US" altLang="zh-CN" b="1">
                  <a:solidFill>
                    <a:srgbClr val="FF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+ </a:t>
              </a:r>
              <a:r>
                <a:rPr lang="en-US" altLang="zh-CN" b="1" i="1">
                  <a:solidFill>
                    <a:srgbClr val="FF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pv</a:t>
              </a:r>
              <a:endParaRPr lang="en-US" altLang="zh-CN" i="1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endParaRPr>
            </a:p>
          </p:txBody>
        </p:sp>
      </p:grpSp>
      <p:grpSp>
        <p:nvGrpSpPr>
          <p:cNvPr id="14343" name="Group 5"/>
          <p:cNvGrpSpPr>
            <a:grpSpLocks/>
          </p:cNvGrpSpPr>
          <p:nvPr/>
        </p:nvGrpSpPr>
        <p:grpSpPr bwMode="auto">
          <a:xfrm>
            <a:off x="1100138" y="3673475"/>
            <a:ext cx="5280025" cy="1355725"/>
            <a:chOff x="434532" y="4099600"/>
            <a:chExt cx="5280468" cy="1355346"/>
          </a:xfrm>
        </p:grpSpPr>
        <p:sp>
          <p:nvSpPr>
            <p:cNvPr id="14351" name="矩形 20"/>
            <p:cNvSpPr>
              <a:spLocks noChangeArrowheads="1"/>
            </p:cNvSpPr>
            <p:nvPr/>
          </p:nvSpPr>
          <p:spPr bwMode="auto">
            <a:xfrm>
              <a:off x="434532" y="4099600"/>
              <a:ext cx="49893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 b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1</a:t>
              </a:r>
              <a:r>
                <a:rPr lang="en-US" altLang="zh-CN" b="1" baseline="3000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st</a:t>
              </a:r>
              <a:r>
                <a:rPr lang="en-US" altLang="zh-CN" b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Law of Thermodynamics: </a:t>
              </a:r>
              <a:r>
                <a:rPr lang="en-US" altLang="zh-CN" i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</a:t>
              </a:r>
              <a:r>
                <a:rPr lang="en-US" altLang="zh-CN" baseline="-2500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2</a:t>
              </a:r>
              <a:r>
                <a:rPr lang="en-US" altLang="zh-CN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- </a:t>
              </a:r>
              <a:r>
                <a:rPr lang="en-US" altLang="zh-CN" i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</a:t>
              </a:r>
              <a:r>
                <a:rPr lang="en-US" altLang="zh-CN" baseline="-2500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1</a:t>
              </a:r>
              <a:r>
                <a:rPr lang="en-US" altLang="zh-CN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= </a:t>
              </a:r>
              <a:r>
                <a:rPr lang="en-US" altLang="zh-CN" i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Q</a:t>
              </a:r>
              <a:r>
                <a:rPr lang="en-US" altLang="zh-CN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- </a:t>
              </a:r>
              <a:r>
                <a:rPr lang="en-US" altLang="zh-CN" i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W</a:t>
              </a:r>
            </a:p>
          </p:txBody>
        </p:sp>
        <p:grpSp>
          <p:nvGrpSpPr>
            <p:cNvPr id="14352" name="Group 4"/>
            <p:cNvGrpSpPr>
              <a:grpSpLocks/>
            </p:cNvGrpSpPr>
            <p:nvPr/>
          </p:nvGrpSpPr>
          <p:grpSpPr bwMode="auto">
            <a:xfrm>
              <a:off x="462887" y="4661988"/>
              <a:ext cx="5252113" cy="792958"/>
              <a:chOff x="462887" y="4661988"/>
              <a:chExt cx="5252113" cy="792958"/>
            </a:xfrm>
          </p:grpSpPr>
          <p:sp>
            <p:nvSpPr>
              <p:cNvPr id="14353" name="矩形 20"/>
              <p:cNvSpPr>
                <a:spLocks noChangeArrowheads="1"/>
              </p:cNvSpPr>
              <p:nvPr/>
            </p:nvSpPr>
            <p:spPr bwMode="auto">
              <a:xfrm>
                <a:off x="462887" y="4661988"/>
                <a:ext cx="498939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en-US" altLang="zh-CN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For a constant pressure process: </a:t>
                </a:r>
                <a:r>
                  <a:rPr lang="en-US" altLang="zh-CN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W</a:t>
                </a:r>
                <a:r>
                  <a:rPr lang="en-US" altLang="zh-CN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 = </a:t>
                </a:r>
                <a:r>
                  <a:rPr lang="en-US" altLang="zh-CN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p</a:t>
                </a:r>
                <a:r>
                  <a:rPr lang="en-US" altLang="zh-CN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(</a:t>
                </a:r>
                <a:r>
                  <a:rPr lang="en-US" altLang="zh-CN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V</a:t>
                </a:r>
                <a:r>
                  <a:rPr lang="en-US" altLang="zh-CN" baseline="-25000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2 </a:t>
                </a:r>
                <a:r>
                  <a:rPr lang="en-US" altLang="zh-CN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- </a:t>
                </a:r>
                <a:r>
                  <a:rPr lang="en-US" altLang="zh-CN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V</a:t>
                </a:r>
                <a:r>
                  <a:rPr lang="en-US" altLang="zh-CN" baseline="-25000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)</a:t>
                </a:r>
              </a:p>
            </p:txBody>
          </p:sp>
          <p:sp>
            <p:nvSpPr>
              <p:cNvPr id="14354" name="矩形 20"/>
              <p:cNvSpPr>
                <a:spLocks noChangeArrowheads="1"/>
              </p:cNvSpPr>
              <p:nvPr/>
            </p:nvSpPr>
            <p:spPr bwMode="auto">
              <a:xfrm>
                <a:off x="3695132" y="5085614"/>
                <a:ext cx="201986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en-US" altLang="zh-CN" i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Q</a:t>
                </a:r>
                <a:r>
                  <a:rPr lang="en-US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 = </a:t>
                </a:r>
                <a:r>
                  <a:rPr lang="en-US" altLang="zh-CN" i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C</a:t>
                </a:r>
                <a:r>
                  <a:rPr lang="en-US" altLang="zh-CN" i="1" baseline="-2500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p</a:t>
                </a:r>
                <a:r>
                  <a:rPr lang="en-US" altLang="zh-CN" b="1" i="1" baseline="-2500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(</a:t>
                </a:r>
                <a:r>
                  <a:rPr lang="en-US" altLang="zh-CN" i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T</a:t>
                </a:r>
                <a:r>
                  <a:rPr lang="en-US" altLang="zh-CN" baseline="-2500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2 </a:t>
                </a:r>
                <a:r>
                  <a:rPr lang="en-US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- </a:t>
                </a:r>
                <a:r>
                  <a:rPr lang="en-US" altLang="zh-CN" i="1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T</a:t>
                </a:r>
                <a:r>
                  <a:rPr lang="en-US" altLang="zh-CN" baseline="-25000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宋体" charset="-122"/>
                    <a:cs typeface="Times New Roman" pitchFamily="18" charset="0"/>
                  </a:rPr>
                  <a:t>)</a:t>
                </a:r>
              </a:p>
            </p:txBody>
          </p:sp>
        </p:grpSp>
      </p:grpSp>
      <p:grpSp>
        <p:nvGrpSpPr>
          <p:cNvPr id="14344" name="Group 6"/>
          <p:cNvGrpSpPr>
            <a:grpSpLocks/>
          </p:cNvGrpSpPr>
          <p:nvPr/>
        </p:nvGrpSpPr>
        <p:grpSpPr bwMode="auto">
          <a:xfrm>
            <a:off x="1335088" y="4648200"/>
            <a:ext cx="4027487" cy="865187"/>
            <a:chOff x="619396" y="5319220"/>
            <a:chExt cx="4028804" cy="865161"/>
          </a:xfrm>
        </p:grpSpPr>
        <p:sp>
          <p:nvSpPr>
            <p:cNvPr id="14349" name="矩形 20"/>
            <p:cNvSpPr>
              <a:spLocks noChangeArrowheads="1"/>
            </p:cNvSpPr>
            <p:nvPr/>
          </p:nvSpPr>
          <p:spPr bwMode="auto">
            <a:xfrm>
              <a:off x="896203" y="5815049"/>
              <a:ext cx="37519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(</a:t>
              </a:r>
              <a:r>
                <a:rPr lang="en-US" altLang="zh-CN" i="1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</a:t>
              </a:r>
              <a:r>
                <a:rPr lang="en-US" altLang="zh-CN" baseline="-25000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2</a:t>
              </a: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+ </a:t>
              </a:r>
              <a:r>
                <a:rPr lang="en-US" altLang="zh-CN" i="1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pV</a:t>
              </a:r>
              <a:r>
                <a:rPr lang="en-US" altLang="zh-CN" baseline="-25000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2</a:t>
              </a: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) – (</a:t>
              </a:r>
              <a:r>
                <a:rPr lang="en-US" altLang="zh-CN" i="1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</a:t>
              </a:r>
              <a:r>
                <a:rPr lang="en-US" altLang="zh-CN" baseline="-25000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1</a:t>
              </a: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+ </a:t>
              </a:r>
              <a:r>
                <a:rPr lang="en-US" altLang="zh-CN" i="1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pV</a:t>
              </a:r>
              <a:r>
                <a:rPr lang="en-US" altLang="zh-CN" baseline="-25000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1</a:t>
              </a: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) = </a:t>
              </a:r>
              <a:r>
                <a:rPr lang="en-US" altLang="zh-CN" i="1" dirty="0" err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C</a:t>
              </a:r>
              <a:r>
                <a:rPr lang="en-US" altLang="zh-CN" i="1" baseline="-25000" dirty="0" err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p</a:t>
              </a:r>
              <a:r>
                <a:rPr lang="en-US" altLang="zh-CN" baseline="-25000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(</a:t>
              </a:r>
              <a:r>
                <a:rPr lang="en-US" altLang="zh-CN" i="1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T</a:t>
              </a:r>
              <a:r>
                <a:rPr lang="en-US" altLang="zh-CN" baseline="-25000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2</a:t>
              </a: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-</a:t>
              </a:r>
              <a:r>
                <a:rPr lang="en-US" altLang="zh-CN" i="1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T</a:t>
              </a:r>
              <a:r>
                <a:rPr lang="en-US" altLang="zh-CN" baseline="-25000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1</a:t>
              </a: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)</a:t>
              </a:r>
            </a:p>
          </p:txBody>
        </p:sp>
        <p:sp>
          <p:nvSpPr>
            <p:cNvPr id="14350" name="矩形 20"/>
            <p:cNvSpPr>
              <a:spLocks noChangeArrowheads="1"/>
            </p:cNvSpPr>
            <p:nvPr/>
          </p:nvSpPr>
          <p:spPr bwMode="auto">
            <a:xfrm>
              <a:off x="619396" y="5319220"/>
              <a:ext cx="9046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 b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Then,</a:t>
              </a:r>
            </a:p>
          </p:txBody>
        </p:sp>
      </p:grpSp>
      <p:sp>
        <p:nvSpPr>
          <p:cNvPr id="14345" name="矩形 20"/>
          <p:cNvSpPr>
            <a:spLocks noChangeArrowheads="1"/>
          </p:cNvSpPr>
          <p:nvPr/>
        </p:nvSpPr>
        <p:spPr bwMode="auto">
          <a:xfrm>
            <a:off x="2159000" y="5656262"/>
            <a:ext cx="2671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en-US" altLang="zh-CN" b="1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Definition of enthalpy:</a:t>
            </a:r>
          </a:p>
        </p:txBody>
      </p:sp>
      <p:sp>
        <p:nvSpPr>
          <p:cNvPr id="14346" name="矩形 20"/>
          <p:cNvSpPr>
            <a:spLocks noChangeArrowheads="1"/>
          </p:cNvSpPr>
          <p:nvPr/>
        </p:nvSpPr>
        <p:spPr bwMode="auto">
          <a:xfrm>
            <a:off x="4840287" y="5656262"/>
            <a:ext cx="2627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en-US" altLang="zh-CN" i="1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H</a:t>
            </a:r>
            <a:r>
              <a:rPr lang="en-US" altLang="zh-CN" baseline="-25000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 – </a:t>
            </a:r>
            <a:r>
              <a:rPr lang="en-US" altLang="zh-CN" i="1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H</a:t>
            </a:r>
            <a:r>
              <a:rPr lang="en-US" altLang="zh-CN" baseline="-25000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 = </a:t>
            </a:r>
            <a:r>
              <a:rPr lang="en-US" altLang="zh-CN" i="1" dirty="0" err="1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C</a:t>
            </a:r>
            <a:r>
              <a:rPr lang="en-US" altLang="zh-CN" i="1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p</a:t>
            </a:r>
            <a:r>
              <a:rPr lang="en-US" altLang="zh-CN" b="1" baseline="-25000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(</a:t>
            </a:r>
            <a:r>
              <a:rPr lang="en-US" altLang="zh-CN" i="1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T</a:t>
            </a:r>
            <a:r>
              <a:rPr lang="en-US" altLang="zh-CN" baseline="-25000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2 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- </a:t>
            </a:r>
            <a:r>
              <a:rPr lang="en-US" altLang="zh-CN" i="1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T</a:t>
            </a:r>
            <a:r>
              <a:rPr lang="en-US" altLang="zh-CN" baseline="-25000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)</a:t>
            </a:r>
          </a:p>
        </p:txBody>
      </p:sp>
      <p:sp>
        <p:nvSpPr>
          <p:cNvPr id="14347" name="矩形 20"/>
          <p:cNvSpPr>
            <a:spLocks noChangeArrowheads="1"/>
          </p:cNvSpPr>
          <p:nvPr/>
        </p:nvSpPr>
        <p:spPr bwMode="auto">
          <a:xfrm>
            <a:off x="4830762" y="6151562"/>
            <a:ext cx="2627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en-US" altLang="zh-CN" i="1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h</a:t>
            </a:r>
            <a:r>
              <a:rPr lang="en-US" altLang="zh-CN" baseline="-25000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 – </a:t>
            </a:r>
            <a:r>
              <a:rPr lang="en-US" altLang="zh-CN" i="1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h</a:t>
            </a:r>
            <a:r>
              <a:rPr lang="en-US" altLang="zh-CN" baseline="-25000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 = </a:t>
            </a:r>
            <a:r>
              <a:rPr lang="en-US" altLang="zh-CN" i="1" dirty="0" err="1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c</a:t>
            </a:r>
            <a:r>
              <a:rPr lang="en-US" altLang="zh-CN" i="1" baseline="-25000" dirty="0" err="1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p</a:t>
            </a:r>
            <a:r>
              <a:rPr lang="en-US" altLang="zh-CN" baseline="-25000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(</a:t>
            </a:r>
            <a:r>
              <a:rPr lang="en-US" altLang="zh-CN" i="1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T</a:t>
            </a:r>
            <a:r>
              <a:rPr lang="en-US" altLang="zh-CN" baseline="-25000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2 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- </a:t>
            </a:r>
            <a:r>
              <a:rPr lang="en-US" altLang="zh-CN" i="1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T</a:t>
            </a:r>
            <a:r>
              <a:rPr lang="en-US" altLang="zh-CN" baseline="-25000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)</a:t>
            </a:r>
          </a:p>
        </p:txBody>
      </p:sp>
      <p:sp>
        <p:nvSpPr>
          <p:cNvPr id="14348" name="矩形 20"/>
          <p:cNvSpPr>
            <a:spLocks noChangeArrowheads="1"/>
          </p:cNvSpPr>
          <p:nvPr/>
        </p:nvSpPr>
        <p:spPr bwMode="auto">
          <a:xfrm>
            <a:off x="2620962" y="6153149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rPr>
              <a:t>Specific Enthalpy:</a:t>
            </a:r>
            <a:endParaRPr lang="en-US" altLang="zh-CN" i="1" dirty="0">
              <a:solidFill>
                <a:srgbClr val="FF0000"/>
              </a:solidFill>
              <a:latin typeface="Calibri" panose="020F0502020204030204" pitchFamily="34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ALD theory</a:t>
            </a:r>
          </a:p>
        </p:txBody>
      </p:sp>
      <p:sp>
        <p:nvSpPr>
          <p:cNvPr id="26" name="矩形 25"/>
          <p:cNvSpPr/>
          <p:nvPr/>
        </p:nvSpPr>
        <p:spPr>
          <a:xfrm>
            <a:off x="304800" y="718121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E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nergy flow analysis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15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13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charset="-122"/>
            </a:endParaRPr>
          </a:p>
        </p:txBody>
      </p:sp>
      <p:grpSp>
        <p:nvGrpSpPr>
          <p:cNvPr id="16389" name="Group 9"/>
          <p:cNvGrpSpPr>
            <a:grpSpLocks/>
          </p:cNvGrpSpPr>
          <p:nvPr/>
        </p:nvGrpSpPr>
        <p:grpSpPr bwMode="auto">
          <a:xfrm>
            <a:off x="457200" y="1116013"/>
            <a:ext cx="8032750" cy="1022691"/>
            <a:chOff x="457200" y="864000"/>
            <a:chExt cx="8032750" cy="1023576"/>
          </a:xfrm>
        </p:grpSpPr>
        <p:sp>
          <p:nvSpPr>
            <p:cNvPr id="16419" name="矩形 20"/>
            <p:cNvSpPr>
              <a:spLocks noChangeArrowheads="1"/>
            </p:cNvSpPr>
            <p:nvPr/>
          </p:nvSpPr>
          <p:spPr bwMode="auto">
            <a:xfrm>
              <a:off x="457200" y="864000"/>
              <a:ext cx="1295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85750" indent="-285750" algn="just" eaLnBrk="1" hangingPunct="1">
                <a:buFont typeface="Wingdings" pitchFamily="2" charset="2"/>
                <a:buChar char="Ø"/>
              </a:pPr>
              <a:r>
                <a:rPr lang="en-US" altLang="zh-CN" b="1" dirty="0" err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Exergy</a:t>
              </a:r>
              <a:endPara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16420" name="矩形 29"/>
            <p:cNvSpPr>
              <a:spLocks noChangeArrowheads="1"/>
            </p:cNvSpPr>
            <p:nvPr/>
          </p:nvSpPr>
          <p:spPr bwMode="auto">
            <a:xfrm>
              <a:off x="858837" y="1241245"/>
              <a:ext cx="763111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 dirty="0" err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Exergy</a:t>
              </a: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 is the maximum useful work that could be obtained from the system </a:t>
              </a:r>
            </a:p>
            <a:p>
              <a:pPr algn="just" eaLnBrk="1" hangingPunct="1"/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at a given state in specified environment.</a:t>
              </a:r>
            </a:p>
          </p:txBody>
        </p:sp>
      </p:grpSp>
      <p:grpSp>
        <p:nvGrpSpPr>
          <p:cNvPr id="16390" name="Group 8"/>
          <p:cNvGrpSpPr>
            <a:grpSpLocks/>
          </p:cNvGrpSpPr>
          <p:nvPr/>
        </p:nvGrpSpPr>
        <p:grpSpPr bwMode="auto">
          <a:xfrm>
            <a:off x="457200" y="5003800"/>
            <a:ext cx="8631238" cy="779463"/>
            <a:chOff x="504300" y="1917130"/>
            <a:chExt cx="8630473" cy="779025"/>
          </a:xfrm>
        </p:grpSpPr>
        <p:sp>
          <p:nvSpPr>
            <p:cNvPr id="16417" name="矩形 29"/>
            <p:cNvSpPr>
              <a:spLocks noChangeArrowheads="1"/>
            </p:cNvSpPr>
            <p:nvPr/>
          </p:nvSpPr>
          <p:spPr bwMode="auto">
            <a:xfrm>
              <a:off x="1362373" y="2326823"/>
              <a:ext cx="7772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The wasted work potential during a process as a result of irreversibilities.</a:t>
              </a:r>
            </a:p>
          </p:txBody>
        </p:sp>
        <p:sp>
          <p:nvSpPr>
            <p:cNvPr id="16418" name="矩形 20"/>
            <p:cNvSpPr>
              <a:spLocks noChangeArrowheads="1"/>
            </p:cNvSpPr>
            <p:nvPr/>
          </p:nvSpPr>
          <p:spPr bwMode="auto">
            <a:xfrm>
              <a:off x="504300" y="1917130"/>
              <a:ext cx="38563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 b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Exergy Loss (Exergy destruction)</a:t>
              </a: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endParaRPr>
            </a:p>
          </p:txBody>
        </p:sp>
      </p:grpSp>
      <p:grpSp>
        <p:nvGrpSpPr>
          <p:cNvPr id="16391" name="Group 35"/>
          <p:cNvGrpSpPr>
            <a:grpSpLocks/>
          </p:cNvGrpSpPr>
          <p:nvPr/>
        </p:nvGrpSpPr>
        <p:grpSpPr bwMode="auto">
          <a:xfrm>
            <a:off x="685800" y="2195513"/>
            <a:ext cx="8304212" cy="2741612"/>
            <a:chOff x="482175" y="1304097"/>
            <a:chExt cx="8304667" cy="2740988"/>
          </a:xfrm>
        </p:grpSpPr>
        <p:grpSp>
          <p:nvGrpSpPr>
            <p:cNvPr id="16395" name="Group 36"/>
            <p:cNvGrpSpPr>
              <a:grpSpLocks/>
            </p:cNvGrpSpPr>
            <p:nvPr/>
          </p:nvGrpSpPr>
          <p:grpSpPr bwMode="auto">
            <a:xfrm>
              <a:off x="482175" y="1304097"/>
              <a:ext cx="7804601" cy="2417823"/>
              <a:chOff x="482175" y="1304097"/>
              <a:chExt cx="7804601" cy="2417823"/>
            </a:xfrm>
          </p:grpSpPr>
          <p:grpSp>
            <p:nvGrpSpPr>
              <p:cNvPr id="16399" name="组合 46"/>
              <p:cNvGrpSpPr>
                <a:grpSpLocks/>
              </p:cNvGrpSpPr>
              <p:nvPr/>
            </p:nvGrpSpPr>
            <p:grpSpPr bwMode="auto">
              <a:xfrm>
                <a:off x="517049" y="1584000"/>
                <a:ext cx="7769727" cy="2137920"/>
                <a:chOff x="517049" y="1284637"/>
                <a:chExt cx="7769727" cy="2137920"/>
              </a:xfrm>
            </p:grpSpPr>
            <p:grpSp>
              <p:nvGrpSpPr>
                <p:cNvPr id="16401" name="组合 26"/>
                <p:cNvGrpSpPr>
                  <a:grpSpLocks/>
                </p:cNvGrpSpPr>
                <p:nvPr/>
              </p:nvGrpSpPr>
              <p:grpSpPr bwMode="auto">
                <a:xfrm>
                  <a:off x="517049" y="1296000"/>
                  <a:ext cx="3412009" cy="2126557"/>
                  <a:chOff x="857224" y="4230536"/>
                  <a:chExt cx="3412009" cy="2126557"/>
                </a:xfrm>
              </p:grpSpPr>
              <p:grpSp>
                <p:nvGrpSpPr>
                  <p:cNvPr id="16410" name="组合 25"/>
                  <p:cNvGrpSpPr>
                    <a:grpSpLocks/>
                  </p:cNvGrpSpPr>
                  <p:nvPr/>
                </p:nvGrpSpPr>
                <p:grpSpPr bwMode="auto">
                  <a:xfrm>
                    <a:off x="857224" y="4410536"/>
                    <a:ext cx="1714512" cy="1792669"/>
                    <a:chOff x="857224" y="4410536"/>
                    <a:chExt cx="1714512" cy="1792669"/>
                  </a:xfrm>
                </p:grpSpPr>
                <p:cxnSp>
                  <p:nvCxnSpPr>
                    <p:cNvPr id="56" name="直接连接符 15"/>
                    <p:cNvCxnSpPr/>
                    <p:nvPr/>
                  </p:nvCxnSpPr>
                  <p:spPr>
                    <a:xfrm>
                      <a:off x="857277" y="4409062"/>
                      <a:ext cx="1714594" cy="1587"/>
                    </a:xfrm>
                    <a:prstGeom prst="line">
                      <a:avLst/>
                    </a:prstGeom>
                    <a:ln w="254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箭头连接符 17"/>
                    <p:cNvCxnSpPr/>
                    <p:nvPr/>
                  </p:nvCxnSpPr>
                  <p:spPr>
                    <a:xfrm rot="5400000">
                      <a:off x="832124" y="5308970"/>
                      <a:ext cx="1764899" cy="3175"/>
                    </a:xfrm>
                    <a:prstGeom prst="straightConnector1">
                      <a:avLst/>
                    </a:prstGeom>
                    <a:ln w="25400"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" name="直接连接符 21"/>
                    <p:cNvCxnSpPr/>
                    <p:nvPr/>
                  </p:nvCxnSpPr>
                  <p:spPr>
                    <a:xfrm>
                      <a:off x="857277" y="6200943"/>
                      <a:ext cx="1714594" cy="1588"/>
                    </a:xfrm>
                    <a:prstGeom prst="line">
                      <a:avLst/>
                    </a:prstGeom>
                    <a:ln w="50800"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6411" name="Text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71736" y="4230536"/>
                    <a:ext cx="1643074" cy="3231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9pPr>
                  </a:lstStyle>
                  <a:p>
                    <a:pPr algn="ctr"/>
                    <a:r>
                      <a:rPr lang="en-US" altLang="zh-CN" sz="1500" b="1">
                        <a:latin typeface="Calibri" panose="020F0502020204030204" pitchFamily="34" charset="0"/>
                        <a:cs typeface="Times New Roman" pitchFamily="18" charset="0"/>
                      </a:rPr>
                      <a:t>System State</a:t>
                    </a:r>
                    <a:endParaRPr lang="zh-CN" altLang="en-US" sz="1500" b="1">
                      <a:latin typeface="Calibri" panose="020F0502020204030204" pitchFamily="34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6412" name="TextBox 5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71736" y="6033928"/>
                    <a:ext cx="1643074" cy="3231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9pPr>
                  </a:lstStyle>
                  <a:p>
                    <a:pPr algn="ctr"/>
                    <a:r>
                      <a:rPr lang="en-US" altLang="zh-CN" sz="1500" b="1">
                        <a:latin typeface="Calibri" panose="020F0502020204030204" pitchFamily="34" charset="0"/>
                        <a:cs typeface="Times New Roman" pitchFamily="18" charset="0"/>
                      </a:rPr>
                      <a:t>Reference State</a:t>
                    </a:r>
                    <a:endParaRPr lang="zh-CN" altLang="en-US" sz="1500" b="1">
                      <a:latin typeface="Calibri" panose="020F0502020204030204" pitchFamily="34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6413" name="Text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11779" y="4669922"/>
                    <a:ext cx="2357454" cy="1015663"/>
                  </a:xfrm>
                  <a:prstGeom prst="rect">
                    <a:avLst/>
                  </a:prstGeom>
                  <a:noFill/>
                  <a:ln w="25400">
                    <a:solidFill>
                      <a:srgbClr val="FFC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9pPr>
                  </a:lstStyle>
                  <a:p>
                    <a:pPr algn="ctr"/>
                    <a:r>
                      <a:rPr lang="en-US" altLang="zh-CN" sz="1500" b="1">
                        <a:latin typeface="Calibri" panose="020F0502020204030204" pitchFamily="34" charset="0"/>
                        <a:cs typeface="Times New Roman" pitchFamily="18" charset="0"/>
                      </a:rPr>
                      <a:t>Exergy</a:t>
                    </a:r>
                    <a:r>
                      <a:rPr lang="en-US" altLang="zh-CN" sz="1500">
                        <a:latin typeface="Calibri" panose="020F0502020204030204" pitchFamily="34" charset="0"/>
                        <a:cs typeface="Times New Roman" pitchFamily="18" charset="0"/>
                      </a:rPr>
                      <a:t>=Maximum work attainable by returning the system from the System State to the Reference State</a:t>
                    </a:r>
                    <a:endParaRPr lang="zh-CN" altLang="en-US" sz="1500">
                      <a:latin typeface="Calibri" panose="020F0502020204030204" pitchFamily="34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6402" name="组合 38"/>
                <p:cNvGrpSpPr>
                  <a:grpSpLocks/>
                </p:cNvGrpSpPr>
                <p:nvPr/>
              </p:nvGrpSpPr>
              <p:grpSpPr bwMode="auto">
                <a:xfrm>
                  <a:off x="4697860" y="1284637"/>
                  <a:ext cx="3588916" cy="2126557"/>
                  <a:chOff x="857224" y="4230536"/>
                  <a:chExt cx="3588916" cy="2126557"/>
                </a:xfrm>
              </p:grpSpPr>
              <p:grpSp>
                <p:nvGrpSpPr>
                  <p:cNvPr id="16403" name="组合 25"/>
                  <p:cNvGrpSpPr>
                    <a:grpSpLocks/>
                  </p:cNvGrpSpPr>
                  <p:nvPr/>
                </p:nvGrpSpPr>
                <p:grpSpPr bwMode="auto">
                  <a:xfrm>
                    <a:off x="857224" y="4410536"/>
                    <a:ext cx="1714512" cy="1792669"/>
                    <a:chOff x="857224" y="4410536"/>
                    <a:chExt cx="1714512" cy="1792669"/>
                  </a:xfrm>
                </p:grpSpPr>
                <p:cxnSp>
                  <p:nvCxnSpPr>
                    <p:cNvPr id="49" name="直接连接符 43"/>
                    <p:cNvCxnSpPr/>
                    <p:nvPr/>
                  </p:nvCxnSpPr>
                  <p:spPr>
                    <a:xfrm>
                      <a:off x="856582" y="4409315"/>
                      <a:ext cx="1714594" cy="1588"/>
                    </a:xfrm>
                    <a:prstGeom prst="line">
                      <a:avLst/>
                    </a:prstGeom>
                    <a:ln w="254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" name="直接箭头连接符 44"/>
                    <p:cNvCxnSpPr/>
                    <p:nvPr/>
                  </p:nvCxnSpPr>
                  <p:spPr>
                    <a:xfrm rot="5400000">
                      <a:off x="831430" y="5309223"/>
                      <a:ext cx="1764899" cy="3175"/>
                    </a:xfrm>
                    <a:prstGeom prst="straightConnector1">
                      <a:avLst/>
                    </a:prstGeom>
                    <a:ln w="25400">
                      <a:solidFill>
                        <a:srgbClr val="FF0000"/>
                      </a:solidFill>
                      <a:headEnd type="arrow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45"/>
                    <p:cNvCxnSpPr/>
                    <p:nvPr/>
                  </p:nvCxnSpPr>
                  <p:spPr>
                    <a:xfrm>
                      <a:off x="856582" y="6201196"/>
                      <a:ext cx="1714594" cy="1587"/>
                    </a:xfrm>
                    <a:prstGeom prst="line">
                      <a:avLst/>
                    </a:prstGeom>
                    <a:ln w="50800"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6404" name="Text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71736" y="4230536"/>
                    <a:ext cx="1643074" cy="3231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9pPr>
                  </a:lstStyle>
                  <a:p>
                    <a:pPr algn="ctr"/>
                    <a:r>
                      <a:rPr lang="en-US" altLang="zh-CN" sz="1500" b="1">
                        <a:latin typeface="Calibri" panose="020F0502020204030204" pitchFamily="34" charset="0"/>
                        <a:cs typeface="Times New Roman" pitchFamily="18" charset="0"/>
                      </a:rPr>
                      <a:t>System State</a:t>
                    </a:r>
                    <a:endParaRPr lang="zh-CN" altLang="en-US" sz="1500" b="1">
                      <a:latin typeface="Calibri" panose="020F0502020204030204" pitchFamily="34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6405" name="Text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71736" y="6033928"/>
                    <a:ext cx="1643074" cy="3231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微软雅黑" pitchFamily="34" charset="-122"/>
                      </a:defRPr>
                    </a:lvl9pPr>
                  </a:lstStyle>
                  <a:p>
                    <a:pPr algn="ctr"/>
                    <a:r>
                      <a:rPr lang="en-US" altLang="zh-CN" sz="1500" b="1">
                        <a:latin typeface="Calibri" panose="020F0502020204030204" pitchFamily="34" charset="0"/>
                        <a:cs typeface="Times New Roman" pitchFamily="18" charset="0"/>
                      </a:rPr>
                      <a:t>Reference State</a:t>
                    </a:r>
                    <a:endParaRPr lang="zh-CN" altLang="en-US" sz="1500" b="1">
                      <a:latin typeface="Calibri" panose="020F0502020204030204" pitchFamily="34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2109189" y="4680717"/>
                    <a:ext cx="2336928" cy="1015769"/>
                  </a:xfrm>
                  <a:prstGeom prst="rect">
                    <a:avLst/>
                  </a:prstGeom>
                  <a:noFill/>
                  <a:ln w="25400">
                    <a:solidFill>
                      <a:schemeClr val="accent6"/>
                    </a:solidFill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n-US" altLang="zh-CN" sz="1500" b="1" dirty="0">
                        <a:latin typeface="Calibri" panose="020F0502020204030204" pitchFamily="34" charset="0"/>
                        <a:ea typeface="+mn-ea"/>
                        <a:cs typeface="Times New Roman" pitchFamily="18" charset="0"/>
                      </a:rPr>
                      <a:t>Exergy</a:t>
                    </a:r>
                    <a:r>
                      <a:rPr lang="en-US" altLang="zh-CN" sz="1500" dirty="0">
                        <a:latin typeface="Calibri" panose="020F0502020204030204" pitchFamily="34" charset="0"/>
                        <a:ea typeface="+mn-ea"/>
                        <a:cs typeface="Times New Roman" pitchFamily="18" charset="0"/>
                      </a:rPr>
                      <a:t>=Minimum work needed to take the system from the Reference State to the System State </a:t>
                    </a:r>
                    <a:endParaRPr lang="zh-CN" altLang="en-US" sz="1500" dirty="0">
                      <a:latin typeface="Calibri" panose="020F0502020204030204" pitchFamily="34" charset="0"/>
                      <a:ea typeface="+mn-ea"/>
                      <a:cs typeface="Times New Roman" pitchFamily="18" charset="0"/>
                    </a:endParaRPr>
                  </a:p>
                </p:txBody>
              </p:sp>
            </p:grpSp>
          </p:grpSp>
          <p:sp>
            <p:nvSpPr>
              <p:cNvPr id="16400" name="TextBox 41"/>
              <p:cNvSpPr txBox="1">
                <a:spLocks noChangeArrowheads="1"/>
              </p:cNvSpPr>
              <p:nvPr/>
            </p:nvSpPr>
            <p:spPr bwMode="auto">
              <a:xfrm>
                <a:off x="482175" y="1304097"/>
                <a:ext cx="1518057" cy="3539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r>
                  <a:rPr lang="en-US" altLang="zh-CN" sz="1700" b="1">
                    <a:solidFill>
                      <a:srgbClr val="00206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Exergy (</a:t>
                </a:r>
                <a:r>
                  <a:rPr lang="en-US" altLang="zh-CN" sz="1700" b="1" i="1">
                    <a:solidFill>
                      <a:srgbClr val="00206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B</a:t>
                </a:r>
                <a:r>
                  <a:rPr lang="en-US" altLang="zh-CN" sz="1700" b="1">
                    <a:solidFill>
                      <a:srgbClr val="00206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)</a:t>
                </a:r>
                <a:endParaRPr lang="zh-CN" altLang="en-US" sz="1700" b="1">
                  <a:solidFill>
                    <a:srgbClr val="002060"/>
                  </a:solidFill>
                  <a:latin typeface="Calibri" panose="020F0502020204030204" pitchFamily="34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6396" name="组合 53"/>
            <p:cNvGrpSpPr>
              <a:grpSpLocks/>
            </p:cNvGrpSpPr>
            <p:nvPr/>
          </p:nvGrpSpPr>
          <p:grpSpPr bwMode="auto">
            <a:xfrm>
              <a:off x="1836170" y="3721920"/>
              <a:ext cx="6950672" cy="323165"/>
              <a:chOff x="1836170" y="3887226"/>
              <a:chExt cx="6950672" cy="323165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1836386" y="3886615"/>
                <a:ext cx="3718129" cy="323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buClr>
                    <a:srgbClr val="002060"/>
                  </a:buClr>
                  <a:buFont typeface="Wingdings" pitchFamily="2" charset="2"/>
                  <a:buChar char=""/>
                  <a:defRPr/>
                </a:pPr>
                <a:r>
                  <a:rPr lang="en-US" sz="1500" b="1" dirty="0">
                    <a:solidFill>
                      <a:schemeClr val="accent6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reference temperature (</a:t>
                </a:r>
                <a:r>
                  <a:rPr lang="en-US" sz="1500" b="1" i="1" dirty="0">
                    <a:solidFill>
                      <a:schemeClr val="accent6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T</a:t>
                </a:r>
                <a:r>
                  <a:rPr lang="en-US" sz="1500" b="1" i="1" baseline="-25000" dirty="0">
                    <a:solidFill>
                      <a:schemeClr val="accent6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0</a:t>
                </a:r>
                <a:r>
                  <a:rPr lang="en-US" sz="1500" b="1" dirty="0">
                    <a:solidFill>
                      <a:schemeClr val="accent6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): </a:t>
                </a:r>
                <a:r>
                  <a:rPr lang="en-US" sz="1500" dirty="0"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298.15K </a:t>
                </a:r>
                <a:endParaRPr lang="zh-CN" altLang="en-US" sz="1500" b="1" dirty="0">
                  <a:latin typeface="Calibri" panose="020F0502020204030204" pitchFamily="34" charset="0"/>
                  <a:ea typeface="+mn-ea"/>
                  <a:cs typeface="Times New Roman" pitchFamily="18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068713" y="3886615"/>
                <a:ext cx="3718129" cy="323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buClr>
                    <a:srgbClr val="002060"/>
                  </a:buClr>
                  <a:buFont typeface="Wingdings" pitchFamily="2" charset="2"/>
                  <a:buChar char=""/>
                  <a:defRPr/>
                </a:pPr>
                <a:r>
                  <a:rPr lang="en-US" sz="1500" b="1" dirty="0">
                    <a:solidFill>
                      <a:schemeClr val="accent6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reference pressure (</a:t>
                </a:r>
                <a:r>
                  <a:rPr lang="en-US" sz="1500" b="1" i="1" dirty="0">
                    <a:solidFill>
                      <a:schemeClr val="accent6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p</a:t>
                </a:r>
                <a:r>
                  <a:rPr lang="en-US" sz="1500" b="1" i="1" baseline="-25000" dirty="0">
                    <a:solidFill>
                      <a:schemeClr val="accent6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0</a:t>
                </a:r>
                <a:r>
                  <a:rPr lang="en-US" sz="1500" b="1" dirty="0">
                    <a:solidFill>
                      <a:schemeClr val="accent6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): </a:t>
                </a:r>
                <a:r>
                  <a:rPr lang="en-US" sz="1500" dirty="0">
                    <a:latin typeface="Calibri" panose="020F0502020204030204" pitchFamily="34" charset="0"/>
                    <a:ea typeface="+mn-ea"/>
                    <a:cs typeface="Times New Roman" pitchFamily="18" charset="0"/>
                  </a:rPr>
                  <a:t>1atm</a:t>
                </a:r>
                <a:endParaRPr lang="zh-CN" altLang="en-US" sz="1500" b="1" dirty="0">
                  <a:latin typeface="Calibri" panose="020F0502020204030204" pitchFamily="34" charset="0"/>
                  <a:ea typeface="+mn-ea"/>
                  <a:cs typeface="Times New Roman" pitchFamily="18" charset="0"/>
                </a:endParaRPr>
              </a:p>
            </p:txBody>
          </p:sp>
        </p:grpSp>
      </p:grpSp>
      <p:grpSp>
        <p:nvGrpSpPr>
          <p:cNvPr id="16392" name="Group 10"/>
          <p:cNvGrpSpPr>
            <a:grpSpLocks/>
          </p:cNvGrpSpPr>
          <p:nvPr/>
        </p:nvGrpSpPr>
        <p:grpSpPr bwMode="auto">
          <a:xfrm>
            <a:off x="438150" y="5964238"/>
            <a:ext cx="4333875" cy="588962"/>
            <a:chOff x="435526" y="5355186"/>
            <a:chExt cx="4334911" cy="588963"/>
          </a:xfrm>
        </p:grpSpPr>
        <p:sp>
          <p:nvSpPr>
            <p:cNvPr id="16393" name="矩形 20"/>
            <p:cNvSpPr>
              <a:spLocks noChangeArrowheads="1"/>
            </p:cNvSpPr>
            <p:nvPr/>
          </p:nvSpPr>
          <p:spPr bwMode="auto">
            <a:xfrm>
              <a:off x="435526" y="5392427"/>
              <a:ext cx="20683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en-US" altLang="zh-CN" b="1">
                  <a:solidFill>
                    <a:srgbClr val="000000"/>
                  </a:solidFill>
                  <a:latin typeface="Calibri" panose="020F0502020204030204" pitchFamily="34" charset="0"/>
                  <a:ea typeface="宋体" charset="-122"/>
                  <a:cs typeface="Times New Roman" pitchFamily="18" charset="0"/>
                </a:rPr>
                <a:t>Exergy Efficiency</a:t>
              </a: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  <a:ea typeface="宋体" charset="-122"/>
                <a:cs typeface="Times New Roman" pitchFamily="18" charset="0"/>
              </a:endParaRPr>
            </a:p>
          </p:txBody>
        </p:sp>
        <p:graphicFrame>
          <p:nvGraphicFramePr>
            <p:cNvPr id="16394" name="Object 3"/>
            <p:cNvGraphicFramePr>
              <a:graphicFrameLocks noChangeAspect="1"/>
            </p:cNvGraphicFramePr>
            <p:nvPr/>
          </p:nvGraphicFramePr>
          <p:xfrm>
            <a:off x="2895600" y="5355186"/>
            <a:ext cx="1874837" cy="588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4308" name="Equation" r:id="rId4" imgW="1333440" imgH="419040" progId="Equation.DSMT4">
                    <p:embed/>
                  </p:oleObj>
                </mc:Choice>
                <mc:Fallback>
                  <p:oleObj name="Equation" r:id="rId4" imgW="1333440" imgH="419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95600" y="5355186"/>
                          <a:ext cx="1874837" cy="5889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ALD theory</a:t>
            </a:r>
          </a:p>
        </p:txBody>
      </p:sp>
      <p:sp>
        <p:nvSpPr>
          <p:cNvPr id="38" name="矩形 37"/>
          <p:cNvSpPr/>
          <p:nvPr/>
        </p:nvSpPr>
        <p:spPr>
          <a:xfrm>
            <a:off x="304800" y="718121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E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nergy flow analysis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16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5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54"/>
          <p:cNvGrpSpPr>
            <a:grpSpLocks/>
          </p:cNvGrpSpPr>
          <p:nvPr/>
        </p:nvGrpSpPr>
        <p:grpSpPr bwMode="auto">
          <a:xfrm>
            <a:off x="684212" y="1219200"/>
            <a:ext cx="7559675" cy="2049462"/>
            <a:chOff x="2051720" y="3890392"/>
            <a:chExt cx="7920880" cy="2209800"/>
          </a:xfrm>
        </p:grpSpPr>
        <p:grpSp>
          <p:nvGrpSpPr>
            <p:cNvPr id="18456" name="组合 53"/>
            <p:cNvGrpSpPr>
              <a:grpSpLocks/>
            </p:cNvGrpSpPr>
            <p:nvPr/>
          </p:nvGrpSpPr>
          <p:grpSpPr bwMode="auto">
            <a:xfrm>
              <a:off x="4048398" y="3890392"/>
              <a:ext cx="3657600" cy="2209800"/>
              <a:chOff x="4048398" y="3890392"/>
              <a:chExt cx="3657600" cy="2209800"/>
            </a:xfrm>
          </p:grpSpPr>
          <p:sp>
            <p:nvSpPr>
              <p:cNvPr id="18475" name="Rectangle 4"/>
              <p:cNvSpPr>
                <a:spLocks noChangeArrowheads="1"/>
              </p:cNvSpPr>
              <p:nvPr/>
            </p:nvSpPr>
            <p:spPr bwMode="auto">
              <a:xfrm>
                <a:off x="4048398" y="3890392"/>
                <a:ext cx="3657600" cy="220980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" name="Rectangle 5"/>
              <p:cNvSpPr>
                <a:spLocks noChangeArrowheads="1"/>
              </p:cNvSpPr>
              <p:nvPr/>
            </p:nvSpPr>
            <p:spPr bwMode="auto">
              <a:xfrm>
                <a:off x="4639620" y="4220592"/>
                <a:ext cx="2513280" cy="1403350"/>
              </a:xfrm>
              <a:prstGeom prst="rect">
                <a:avLst/>
              </a:prstGeom>
              <a:ln>
                <a:solidFill>
                  <a:srgbClr val="00B050"/>
                </a:solidFill>
                <a:headEnd/>
                <a:tailEnd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457" name="组合 41"/>
            <p:cNvGrpSpPr>
              <a:grpSpLocks/>
            </p:cNvGrpSpPr>
            <p:nvPr/>
          </p:nvGrpSpPr>
          <p:grpSpPr bwMode="auto">
            <a:xfrm>
              <a:off x="3131840" y="4293096"/>
              <a:ext cx="1473696" cy="398227"/>
              <a:chOff x="3131840" y="4437112"/>
              <a:chExt cx="1473696" cy="398227"/>
            </a:xfrm>
          </p:grpSpPr>
          <p:sp>
            <p:nvSpPr>
              <p:cNvPr id="18473" name="Line 11"/>
              <p:cNvSpPr>
                <a:spLocks noChangeShapeType="1"/>
              </p:cNvSpPr>
              <p:nvPr/>
            </p:nvSpPr>
            <p:spPr bwMode="auto">
              <a:xfrm>
                <a:off x="3707904" y="4653136"/>
                <a:ext cx="897632" cy="0"/>
              </a:xfrm>
              <a:prstGeom prst="line">
                <a:avLst/>
              </a:prstGeom>
              <a:noFill/>
              <a:ln w="28575">
                <a:solidFill>
                  <a:srgbClr val="7030A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8474" name="Text Box 23"/>
              <p:cNvSpPr txBox="1">
                <a:spLocks noChangeArrowheads="1"/>
              </p:cNvSpPr>
              <p:nvPr/>
            </p:nvSpPr>
            <p:spPr bwMode="auto">
              <a:xfrm>
                <a:off x="3131840" y="4437112"/>
                <a:ext cx="936104" cy="3982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990099"/>
                    </a:solidFill>
                    <a:latin typeface="Calibri" panose="020F0502020204030204" pitchFamily="34" charset="0"/>
                    <a:ea typeface="宋体" charset="-122"/>
                  </a:rPr>
                  <a:t>B</a:t>
                </a:r>
                <a:r>
                  <a:rPr lang="en-US" altLang="zh-CN" b="1" baseline="-25000">
                    <a:solidFill>
                      <a:srgbClr val="990099"/>
                    </a:solidFill>
                    <a:latin typeface="Calibri" panose="020F0502020204030204" pitchFamily="34" charset="0"/>
                    <a:ea typeface="宋体" charset="-122"/>
                  </a:rPr>
                  <a:t>in</a:t>
                </a:r>
              </a:p>
            </p:txBody>
          </p:sp>
        </p:grpSp>
        <p:grpSp>
          <p:nvGrpSpPr>
            <p:cNvPr id="18458" name="组合 42"/>
            <p:cNvGrpSpPr>
              <a:grpSpLocks/>
            </p:cNvGrpSpPr>
            <p:nvPr/>
          </p:nvGrpSpPr>
          <p:grpSpPr bwMode="auto">
            <a:xfrm>
              <a:off x="2051720" y="4365104"/>
              <a:ext cx="2052424" cy="1295400"/>
              <a:chOff x="2087528" y="4509120"/>
              <a:chExt cx="2052424" cy="1295400"/>
            </a:xfrm>
          </p:grpSpPr>
          <p:sp>
            <p:nvSpPr>
              <p:cNvPr id="39" name="Freeform 18"/>
              <p:cNvSpPr>
                <a:spLocks/>
              </p:cNvSpPr>
              <p:nvPr/>
            </p:nvSpPr>
            <p:spPr bwMode="auto">
              <a:xfrm>
                <a:off x="3923928" y="4509120"/>
                <a:ext cx="216024" cy="1295400"/>
              </a:xfrm>
              <a:custGeom>
                <a:avLst/>
                <a:gdLst/>
                <a:ahLst/>
                <a:cxnLst>
                  <a:cxn ang="0">
                    <a:pos x="64" y="816"/>
                  </a:cxn>
                  <a:cxn ang="0">
                    <a:pos x="112" y="720"/>
                  </a:cxn>
                  <a:cxn ang="0">
                    <a:pos x="16" y="672"/>
                  </a:cxn>
                  <a:cxn ang="0">
                    <a:pos x="16" y="576"/>
                  </a:cxn>
                  <a:cxn ang="0">
                    <a:pos x="112" y="576"/>
                  </a:cxn>
                  <a:cxn ang="0">
                    <a:pos x="112" y="480"/>
                  </a:cxn>
                  <a:cxn ang="0">
                    <a:pos x="16" y="480"/>
                  </a:cxn>
                  <a:cxn ang="0">
                    <a:pos x="16" y="384"/>
                  </a:cxn>
                  <a:cxn ang="0">
                    <a:pos x="112" y="384"/>
                  </a:cxn>
                  <a:cxn ang="0">
                    <a:pos x="112" y="288"/>
                  </a:cxn>
                  <a:cxn ang="0">
                    <a:pos x="16" y="288"/>
                  </a:cxn>
                  <a:cxn ang="0">
                    <a:pos x="16" y="192"/>
                  </a:cxn>
                  <a:cxn ang="0">
                    <a:pos x="112" y="144"/>
                  </a:cxn>
                  <a:cxn ang="0">
                    <a:pos x="112" y="0"/>
                  </a:cxn>
                </a:cxnLst>
                <a:rect l="0" t="0" r="r" b="b"/>
                <a:pathLst>
                  <a:path w="128" h="816">
                    <a:moveTo>
                      <a:pt x="64" y="816"/>
                    </a:moveTo>
                    <a:cubicBezTo>
                      <a:pt x="92" y="780"/>
                      <a:pt x="120" y="744"/>
                      <a:pt x="112" y="720"/>
                    </a:cubicBezTo>
                    <a:cubicBezTo>
                      <a:pt x="104" y="696"/>
                      <a:pt x="32" y="696"/>
                      <a:pt x="16" y="672"/>
                    </a:cubicBezTo>
                    <a:cubicBezTo>
                      <a:pt x="0" y="648"/>
                      <a:pt x="0" y="592"/>
                      <a:pt x="16" y="576"/>
                    </a:cubicBezTo>
                    <a:cubicBezTo>
                      <a:pt x="32" y="560"/>
                      <a:pt x="96" y="592"/>
                      <a:pt x="112" y="576"/>
                    </a:cubicBezTo>
                    <a:cubicBezTo>
                      <a:pt x="128" y="560"/>
                      <a:pt x="128" y="496"/>
                      <a:pt x="112" y="480"/>
                    </a:cubicBezTo>
                    <a:cubicBezTo>
                      <a:pt x="96" y="464"/>
                      <a:pt x="32" y="496"/>
                      <a:pt x="16" y="480"/>
                    </a:cubicBezTo>
                    <a:cubicBezTo>
                      <a:pt x="0" y="464"/>
                      <a:pt x="0" y="400"/>
                      <a:pt x="16" y="384"/>
                    </a:cubicBezTo>
                    <a:cubicBezTo>
                      <a:pt x="32" y="368"/>
                      <a:pt x="96" y="400"/>
                      <a:pt x="112" y="384"/>
                    </a:cubicBezTo>
                    <a:cubicBezTo>
                      <a:pt x="128" y="368"/>
                      <a:pt x="128" y="304"/>
                      <a:pt x="112" y="288"/>
                    </a:cubicBezTo>
                    <a:cubicBezTo>
                      <a:pt x="96" y="272"/>
                      <a:pt x="32" y="304"/>
                      <a:pt x="16" y="288"/>
                    </a:cubicBezTo>
                    <a:cubicBezTo>
                      <a:pt x="0" y="272"/>
                      <a:pt x="0" y="216"/>
                      <a:pt x="16" y="192"/>
                    </a:cubicBezTo>
                    <a:cubicBezTo>
                      <a:pt x="32" y="168"/>
                      <a:pt x="96" y="176"/>
                      <a:pt x="112" y="144"/>
                    </a:cubicBezTo>
                    <a:cubicBezTo>
                      <a:pt x="128" y="112"/>
                      <a:pt x="112" y="24"/>
                      <a:pt x="112" y="0"/>
                    </a:cubicBezTo>
                  </a:path>
                </a:pathLst>
              </a:custGeom>
              <a:noFill/>
              <a:ln w="28575" cmpd="sng">
                <a:solidFill>
                  <a:srgbClr val="FF0000"/>
                </a:solidFill>
                <a:round/>
                <a:headEnd type="none" w="med" len="med"/>
                <a:tailEnd type="arrow" w="med" len="med"/>
              </a:ln>
              <a:effectLst/>
              <a:scene3d>
                <a:camera prst="orthographicFront">
                  <a:rot lat="0" lon="0" rev="16200000"/>
                </a:camera>
                <a:lightRig rig="threePt" dir="t"/>
              </a:scene3d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  <a:ea typeface="+mn-ea"/>
                </a:endParaRPr>
              </a:p>
            </p:txBody>
          </p:sp>
          <p:sp>
            <p:nvSpPr>
              <p:cNvPr id="18472" name="Text Box 21"/>
              <p:cNvSpPr txBox="1">
                <a:spLocks noChangeArrowheads="1"/>
              </p:cNvSpPr>
              <p:nvPr/>
            </p:nvSpPr>
            <p:spPr bwMode="auto">
              <a:xfrm>
                <a:off x="2087528" y="4826496"/>
                <a:ext cx="1475656" cy="398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FF0000"/>
                    </a:solidFill>
                    <a:latin typeface="Calibri" panose="020F0502020204030204" pitchFamily="34" charset="0"/>
                    <a:ea typeface="宋体" charset="-122"/>
                  </a:rPr>
                  <a:t>(1-T</a:t>
                </a:r>
                <a:r>
                  <a:rPr lang="en-US" altLang="zh-CN" b="1" baseline="-25000">
                    <a:solidFill>
                      <a:srgbClr val="FF0000"/>
                    </a:solidFill>
                    <a:latin typeface="Calibri" panose="020F0502020204030204" pitchFamily="34" charset="0"/>
                    <a:ea typeface="宋体" charset="-122"/>
                  </a:rPr>
                  <a:t>0</a:t>
                </a:r>
                <a:r>
                  <a:rPr lang="en-US" altLang="zh-CN" b="1">
                    <a:solidFill>
                      <a:srgbClr val="FF0000"/>
                    </a:solidFill>
                    <a:latin typeface="Calibri" panose="020F0502020204030204" pitchFamily="34" charset="0"/>
                    <a:ea typeface="宋体" charset="-122"/>
                  </a:rPr>
                  <a:t>/T)Q</a:t>
                </a:r>
                <a:r>
                  <a:rPr lang="en-US" altLang="zh-CN" b="1" baseline="-25000">
                    <a:solidFill>
                      <a:srgbClr val="FF0000"/>
                    </a:solidFill>
                    <a:latin typeface="Calibri" panose="020F0502020204030204" pitchFamily="34" charset="0"/>
                    <a:ea typeface="宋体" charset="-122"/>
                  </a:rPr>
                  <a:t>in</a:t>
                </a:r>
              </a:p>
            </p:txBody>
          </p:sp>
        </p:grpSp>
        <p:grpSp>
          <p:nvGrpSpPr>
            <p:cNvPr id="18459" name="组合 43"/>
            <p:cNvGrpSpPr>
              <a:grpSpLocks/>
            </p:cNvGrpSpPr>
            <p:nvPr/>
          </p:nvGrpSpPr>
          <p:grpSpPr bwMode="auto">
            <a:xfrm>
              <a:off x="3131840" y="5157192"/>
              <a:ext cx="1473696" cy="398227"/>
              <a:chOff x="3131840" y="5202400"/>
              <a:chExt cx="1473696" cy="398227"/>
            </a:xfrm>
          </p:grpSpPr>
          <p:sp>
            <p:nvSpPr>
              <p:cNvPr id="18469" name="Text Box 20"/>
              <p:cNvSpPr txBox="1">
                <a:spLocks noChangeArrowheads="1"/>
              </p:cNvSpPr>
              <p:nvPr/>
            </p:nvSpPr>
            <p:spPr bwMode="auto">
              <a:xfrm>
                <a:off x="3131840" y="5202400"/>
                <a:ext cx="864096" cy="3982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0070C0"/>
                    </a:solidFill>
                    <a:latin typeface="Calibri" panose="020F0502020204030204" pitchFamily="34" charset="0"/>
                    <a:ea typeface="宋体" charset="-122"/>
                  </a:rPr>
                  <a:t>W</a:t>
                </a:r>
                <a:r>
                  <a:rPr lang="en-US" altLang="zh-CN" b="1" baseline="-25000">
                    <a:solidFill>
                      <a:srgbClr val="0070C0"/>
                    </a:solidFill>
                    <a:latin typeface="Calibri" panose="020F0502020204030204" pitchFamily="34" charset="0"/>
                    <a:ea typeface="宋体" charset="-122"/>
                  </a:rPr>
                  <a:t>in</a:t>
                </a:r>
              </a:p>
            </p:txBody>
          </p:sp>
          <p:sp>
            <p:nvSpPr>
              <p:cNvPr id="18470" name="Line 11"/>
              <p:cNvSpPr>
                <a:spLocks noChangeShapeType="1"/>
              </p:cNvSpPr>
              <p:nvPr/>
            </p:nvSpPr>
            <p:spPr bwMode="auto">
              <a:xfrm>
                <a:off x="3707904" y="5445224"/>
                <a:ext cx="897632" cy="0"/>
              </a:xfrm>
              <a:prstGeom prst="line">
                <a:avLst/>
              </a:prstGeom>
              <a:noFill/>
              <a:ln w="28575">
                <a:solidFill>
                  <a:srgbClr val="0070C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460" name="组合 44"/>
            <p:cNvGrpSpPr>
              <a:grpSpLocks/>
            </p:cNvGrpSpPr>
            <p:nvPr/>
          </p:nvGrpSpPr>
          <p:grpSpPr bwMode="auto">
            <a:xfrm>
              <a:off x="7164288" y="4294800"/>
              <a:ext cx="1835816" cy="398227"/>
              <a:chOff x="3707904" y="4365104"/>
              <a:chExt cx="1835816" cy="398227"/>
            </a:xfrm>
          </p:grpSpPr>
          <p:sp>
            <p:nvSpPr>
              <p:cNvPr id="18467" name="Line 11"/>
              <p:cNvSpPr>
                <a:spLocks noChangeShapeType="1"/>
              </p:cNvSpPr>
              <p:nvPr/>
            </p:nvSpPr>
            <p:spPr bwMode="auto">
              <a:xfrm>
                <a:off x="3707904" y="4581104"/>
                <a:ext cx="897632" cy="0"/>
              </a:xfrm>
              <a:prstGeom prst="line">
                <a:avLst/>
              </a:prstGeom>
              <a:noFill/>
              <a:ln w="28575">
                <a:solidFill>
                  <a:srgbClr val="7030A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8468" name="Text Box 23"/>
              <p:cNvSpPr txBox="1">
                <a:spLocks noChangeArrowheads="1"/>
              </p:cNvSpPr>
              <p:nvPr/>
            </p:nvSpPr>
            <p:spPr bwMode="auto">
              <a:xfrm>
                <a:off x="4607616" y="4365104"/>
                <a:ext cx="936104" cy="3982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990099"/>
                    </a:solidFill>
                    <a:latin typeface="Calibri" panose="020F0502020204030204" pitchFamily="34" charset="0"/>
                    <a:ea typeface="宋体" charset="-122"/>
                  </a:rPr>
                  <a:t>B</a:t>
                </a:r>
                <a:r>
                  <a:rPr lang="en-US" altLang="zh-CN" b="1" baseline="-25000">
                    <a:solidFill>
                      <a:srgbClr val="990099"/>
                    </a:solidFill>
                    <a:latin typeface="Calibri" panose="020F0502020204030204" pitchFamily="34" charset="0"/>
                    <a:ea typeface="宋体" charset="-122"/>
                  </a:rPr>
                  <a:t>out</a:t>
                </a:r>
              </a:p>
            </p:txBody>
          </p:sp>
        </p:grpSp>
        <p:grpSp>
          <p:nvGrpSpPr>
            <p:cNvPr id="18461" name="组合 47"/>
            <p:cNvGrpSpPr>
              <a:grpSpLocks/>
            </p:cNvGrpSpPr>
            <p:nvPr/>
          </p:nvGrpSpPr>
          <p:grpSpPr bwMode="auto">
            <a:xfrm>
              <a:off x="7704544" y="4437112"/>
              <a:ext cx="2268056" cy="1295400"/>
              <a:chOff x="3923928" y="4509120"/>
              <a:chExt cx="2268056" cy="1295400"/>
            </a:xfrm>
          </p:grpSpPr>
          <p:sp>
            <p:nvSpPr>
              <p:cNvPr id="49" name="Freeform 18"/>
              <p:cNvSpPr>
                <a:spLocks/>
              </p:cNvSpPr>
              <p:nvPr/>
            </p:nvSpPr>
            <p:spPr bwMode="auto">
              <a:xfrm>
                <a:off x="3923928" y="4509120"/>
                <a:ext cx="216024" cy="1295400"/>
              </a:xfrm>
              <a:custGeom>
                <a:avLst/>
                <a:gdLst/>
                <a:ahLst/>
                <a:cxnLst>
                  <a:cxn ang="0">
                    <a:pos x="64" y="816"/>
                  </a:cxn>
                  <a:cxn ang="0">
                    <a:pos x="112" y="720"/>
                  </a:cxn>
                  <a:cxn ang="0">
                    <a:pos x="16" y="672"/>
                  </a:cxn>
                  <a:cxn ang="0">
                    <a:pos x="16" y="576"/>
                  </a:cxn>
                  <a:cxn ang="0">
                    <a:pos x="112" y="576"/>
                  </a:cxn>
                  <a:cxn ang="0">
                    <a:pos x="112" y="480"/>
                  </a:cxn>
                  <a:cxn ang="0">
                    <a:pos x="16" y="480"/>
                  </a:cxn>
                  <a:cxn ang="0">
                    <a:pos x="16" y="384"/>
                  </a:cxn>
                  <a:cxn ang="0">
                    <a:pos x="112" y="384"/>
                  </a:cxn>
                  <a:cxn ang="0">
                    <a:pos x="112" y="288"/>
                  </a:cxn>
                  <a:cxn ang="0">
                    <a:pos x="16" y="288"/>
                  </a:cxn>
                  <a:cxn ang="0">
                    <a:pos x="16" y="192"/>
                  </a:cxn>
                  <a:cxn ang="0">
                    <a:pos x="112" y="144"/>
                  </a:cxn>
                  <a:cxn ang="0">
                    <a:pos x="112" y="0"/>
                  </a:cxn>
                </a:cxnLst>
                <a:rect l="0" t="0" r="r" b="b"/>
                <a:pathLst>
                  <a:path w="128" h="816">
                    <a:moveTo>
                      <a:pt x="64" y="816"/>
                    </a:moveTo>
                    <a:cubicBezTo>
                      <a:pt x="92" y="780"/>
                      <a:pt x="120" y="744"/>
                      <a:pt x="112" y="720"/>
                    </a:cubicBezTo>
                    <a:cubicBezTo>
                      <a:pt x="104" y="696"/>
                      <a:pt x="32" y="696"/>
                      <a:pt x="16" y="672"/>
                    </a:cubicBezTo>
                    <a:cubicBezTo>
                      <a:pt x="0" y="648"/>
                      <a:pt x="0" y="592"/>
                      <a:pt x="16" y="576"/>
                    </a:cubicBezTo>
                    <a:cubicBezTo>
                      <a:pt x="32" y="560"/>
                      <a:pt x="96" y="592"/>
                      <a:pt x="112" y="576"/>
                    </a:cubicBezTo>
                    <a:cubicBezTo>
                      <a:pt x="128" y="560"/>
                      <a:pt x="128" y="496"/>
                      <a:pt x="112" y="480"/>
                    </a:cubicBezTo>
                    <a:cubicBezTo>
                      <a:pt x="96" y="464"/>
                      <a:pt x="32" y="496"/>
                      <a:pt x="16" y="480"/>
                    </a:cubicBezTo>
                    <a:cubicBezTo>
                      <a:pt x="0" y="464"/>
                      <a:pt x="0" y="400"/>
                      <a:pt x="16" y="384"/>
                    </a:cubicBezTo>
                    <a:cubicBezTo>
                      <a:pt x="32" y="368"/>
                      <a:pt x="96" y="400"/>
                      <a:pt x="112" y="384"/>
                    </a:cubicBezTo>
                    <a:cubicBezTo>
                      <a:pt x="128" y="368"/>
                      <a:pt x="128" y="304"/>
                      <a:pt x="112" y="288"/>
                    </a:cubicBezTo>
                    <a:cubicBezTo>
                      <a:pt x="96" y="272"/>
                      <a:pt x="32" y="304"/>
                      <a:pt x="16" y="288"/>
                    </a:cubicBezTo>
                    <a:cubicBezTo>
                      <a:pt x="0" y="272"/>
                      <a:pt x="0" y="216"/>
                      <a:pt x="16" y="192"/>
                    </a:cubicBezTo>
                    <a:cubicBezTo>
                      <a:pt x="32" y="168"/>
                      <a:pt x="96" y="176"/>
                      <a:pt x="112" y="144"/>
                    </a:cubicBezTo>
                    <a:cubicBezTo>
                      <a:pt x="128" y="112"/>
                      <a:pt x="112" y="24"/>
                      <a:pt x="112" y="0"/>
                    </a:cubicBezTo>
                  </a:path>
                </a:pathLst>
              </a:custGeom>
              <a:noFill/>
              <a:ln w="28575" cmpd="sng">
                <a:solidFill>
                  <a:srgbClr val="FF0000"/>
                </a:solidFill>
                <a:round/>
                <a:headEnd type="none" w="med" len="med"/>
                <a:tailEnd type="arrow" w="med" len="med"/>
              </a:ln>
              <a:effectLst/>
              <a:scene3d>
                <a:camera prst="orthographicFront">
                  <a:rot lat="0" lon="0" rev="16200000"/>
                </a:camera>
                <a:lightRig rig="threePt" dir="t"/>
              </a:scene3d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  <a:ea typeface="+mn-ea"/>
                </a:endParaRPr>
              </a:p>
            </p:txBody>
          </p:sp>
          <p:sp>
            <p:nvSpPr>
              <p:cNvPr id="18466" name="Text Box 21"/>
              <p:cNvSpPr txBox="1">
                <a:spLocks noChangeArrowheads="1"/>
              </p:cNvSpPr>
              <p:nvPr/>
            </p:nvSpPr>
            <p:spPr bwMode="auto">
              <a:xfrm>
                <a:off x="4618152" y="4941168"/>
                <a:ext cx="1573832" cy="398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FF0000"/>
                    </a:solidFill>
                    <a:latin typeface="Calibri" panose="020F0502020204030204" pitchFamily="34" charset="0"/>
                    <a:ea typeface="宋体" charset="-122"/>
                  </a:rPr>
                  <a:t>(1-T</a:t>
                </a:r>
                <a:r>
                  <a:rPr lang="en-US" altLang="zh-CN" b="1" baseline="-25000">
                    <a:solidFill>
                      <a:srgbClr val="FF0000"/>
                    </a:solidFill>
                    <a:latin typeface="Calibri" panose="020F0502020204030204" pitchFamily="34" charset="0"/>
                    <a:ea typeface="宋体" charset="-122"/>
                  </a:rPr>
                  <a:t>0</a:t>
                </a:r>
                <a:r>
                  <a:rPr lang="en-US" altLang="zh-CN" b="1">
                    <a:solidFill>
                      <a:srgbClr val="FF0000"/>
                    </a:solidFill>
                    <a:latin typeface="Calibri" panose="020F0502020204030204" pitchFamily="34" charset="0"/>
                    <a:ea typeface="宋体" charset="-122"/>
                  </a:rPr>
                  <a:t>/T)Q</a:t>
                </a:r>
                <a:r>
                  <a:rPr lang="en-US" altLang="zh-CN" b="1" baseline="-25000">
                    <a:solidFill>
                      <a:srgbClr val="FF0000"/>
                    </a:solidFill>
                    <a:latin typeface="Calibri" panose="020F0502020204030204" pitchFamily="34" charset="0"/>
                    <a:ea typeface="宋体" charset="-122"/>
                  </a:rPr>
                  <a:t>out</a:t>
                </a:r>
              </a:p>
            </p:txBody>
          </p:sp>
        </p:grpSp>
        <p:grpSp>
          <p:nvGrpSpPr>
            <p:cNvPr id="18462" name="组合 50"/>
            <p:cNvGrpSpPr>
              <a:grpSpLocks/>
            </p:cNvGrpSpPr>
            <p:nvPr/>
          </p:nvGrpSpPr>
          <p:grpSpPr bwMode="auto">
            <a:xfrm>
              <a:off x="7164288" y="5229200"/>
              <a:ext cx="1728192" cy="398227"/>
              <a:chOff x="3707904" y="5274408"/>
              <a:chExt cx="1728192" cy="398227"/>
            </a:xfrm>
          </p:grpSpPr>
          <p:sp>
            <p:nvSpPr>
              <p:cNvPr id="18463" name="Text Box 20"/>
              <p:cNvSpPr txBox="1">
                <a:spLocks noChangeArrowheads="1"/>
              </p:cNvSpPr>
              <p:nvPr/>
            </p:nvSpPr>
            <p:spPr bwMode="auto">
              <a:xfrm>
                <a:off x="4572000" y="5274408"/>
                <a:ext cx="864096" cy="3982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0070C0"/>
                    </a:solidFill>
                    <a:latin typeface="Calibri" panose="020F0502020204030204" pitchFamily="34" charset="0"/>
                    <a:ea typeface="宋体" charset="-122"/>
                  </a:rPr>
                  <a:t>W</a:t>
                </a:r>
                <a:r>
                  <a:rPr lang="en-US" altLang="zh-CN" b="1" baseline="-25000">
                    <a:solidFill>
                      <a:srgbClr val="0070C0"/>
                    </a:solidFill>
                    <a:latin typeface="Calibri" panose="020F0502020204030204" pitchFamily="34" charset="0"/>
                    <a:ea typeface="宋体" charset="-122"/>
                  </a:rPr>
                  <a:t>out</a:t>
                </a:r>
              </a:p>
            </p:txBody>
          </p:sp>
          <p:sp>
            <p:nvSpPr>
              <p:cNvPr id="18464" name="Line 11"/>
              <p:cNvSpPr>
                <a:spLocks noChangeShapeType="1"/>
              </p:cNvSpPr>
              <p:nvPr/>
            </p:nvSpPr>
            <p:spPr bwMode="auto">
              <a:xfrm>
                <a:off x="3707904" y="5445224"/>
                <a:ext cx="897632" cy="0"/>
              </a:xfrm>
              <a:prstGeom prst="line">
                <a:avLst/>
              </a:prstGeom>
              <a:noFill/>
              <a:ln w="28575">
                <a:solidFill>
                  <a:srgbClr val="0070C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962232" y="3505200"/>
            <a:ext cx="5832268" cy="1873226"/>
            <a:chOff x="827584" y="3933056"/>
            <a:chExt cx="6110972" cy="2020632"/>
          </a:xfrm>
        </p:grpSpPr>
        <p:grpSp>
          <p:nvGrpSpPr>
            <p:cNvPr id="18443" name="组合 59"/>
            <p:cNvGrpSpPr>
              <a:grpSpLocks/>
            </p:cNvGrpSpPr>
            <p:nvPr/>
          </p:nvGrpSpPr>
          <p:grpSpPr bwMode="auto">
            <a:xfrm>
              <a:off x="1475656" y="4436508"/>
              <a:ext cx="5462900" cy="1517180"/>
              <a:chOff x="468000" y="4137215"/>
              <a:chExt cx="5462900" cy="1517180"/>
            </a:xfrm>
          </p:grpSpPr>
          <p:grpSp>
            <p:nvGrpSpPr>
              <p:cNvPr id="18445" name="组合 54"/>
              <p:cNvGrpSpPr>
                <a:grpSpLocks/>
              </p:cNvGrpSpPr>
              <p:nvPr/>
            </p:nvGrpSpPr>
            <p:grpSpPr bwMode="auto">
              <a:xfrm>
                <a:off x="1374265" y="4137215"/>
                <a:ext cx="4556635" cy="1284892"/>
                <a:chOff x="1374265" y="4384071"/>
                <a:chExt cx="4556635" cy="1284892"/>
              </a:xfrm>
            </p:grpSpPr>
            <p:grpSp>
              <p:nvGrpSpPr>
                <p:cNvPr id="18449" name="组合 50"/>
                <p:cNvGrpSpPr>
                  <a:grpSpLocks/>
                </p:cNvGrpSpPr>
                <p:nvPr/>
              </p:nvGrpSpPr>
              <p:grpSpPr bwMode="auto">
                <a:xfrm>
                  <a:off x="1571137" y="4384071"/>
                  <a:ext cx="4359763" cy="395892"/>
                  <a:chOff x="499567" y="4774163"/>
                  <a:chExt cx="4359763" cy="395892"/>
                </a:xfrm>
              </p:grpSpPr>
              <p:sp>
                <p:nvSpPr>
                  <p:cNvPr id="74" name="TextBox 73"/>
                  <p:cNvSpPr txBox="1"/>
                  <p:nvPr/>
                </p:nvSpPr>
                <p:spPr>
                  <a:xfrm>
                    <a:off x="499567" y="4774163"/>
                    <a:ext cx="2108436" cy="381796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altLang="zh-CN" sz="1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Times New Roman" pitchFamily="18" charset="0"/>
                      </a:rPr>
                      <a:t>Physical </a:t>
                    </a:r>
                    <a:r>
                      <a:rPr lang="en-US" altLang="zh-CN" sz="1700" b="1" dirty="0" err="1">
                        <a:solidFill>
                          <a:schemeClr val="accent5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Times New Roman" pitchFamily="18" charset="0"/>
                      </a:rPr>
                      <a:t>exergy</a:t>
                    </a:r>
                    <a:r>
                      <a:rPr lang="en-US" altLang="zh-CN" sz="1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Times New Roman" pitchFamily="18" charset="0"/>
                      </a:rPr>
                      <a:t>:</a:t>
                    </a:r>
                    <a:endParaRPr lang="zh-CN" altLang="en-US" sz="1700" b="1" dirty="0">
                      <a:solidFill>
                        <a:schemeClr val="accent5">
                          <a:lumMod val="75000"/>
                        </a:schemeClr>
                      </a:solidFill>
                      <a:latin typeface="Calibri" panose="020F0502020204030204" pitchFamily="34" charset="0"/>
                      <a:ea typeface="+mn-ea"/>
                      <a:cs typeface="Times New Roman" pitchFamily="18" charset="0"/>
                    </a:endParaRPr>
                  </a:p>
                </p:txBody>
              </p:sp>
              <p:graphicFrame>
                <p:nvGraphicFramePr>
                  <p:cNvPr id="18455" name="Object 2"/>
                  <p:cNvGraphicFramePr>
                    <a:graphicFrameLocks noChangeAspect="1"/>
                  </p:cNvGraphicFramePr>
                  <p:nvPr/>
                </p:nvGraphicFramePr>
                <p:xfrm>
                  <a:off x="2292343" y="4774767"/>
                  <a:ext cx="2566987" cy="395288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225482" name="Equation" r:id="rId3" imgW="1206500" imgH="190500" progId="Equation.DSMT4">
                          <p:embed/>
                        </p:oleObj>
                      </mc:Choice>
                      <mc:Fallback>
                        <p:oleObj name="Equation" r:id="rId3" imgW="1206500" imgH="190500" progId="Equation.DSMT4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292343" y="4774767"/>
                                <a:ext cx="2566987" cy="395288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CC00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grpSp>
              <p:nvGrpSpPr>
                <p:cNvPr id="18450" name="组合 51"/>
                <p:cNvGrpSpPr>
                  <a:grpSpLocks/>
                </p:cNvGrpSpPr>
                <p:nvPr/>
              </p:nvGrpSpPr>
              <p:grpSpPr bwMode="auto">
                <a:xfrm>
                  <a:off x="1510806" y="5219450"/>
                  <a:ext cx="4348657" cy="449513"/>
                  <a:chOff x="411182" y="5195338"/>
                  <a:chExt cx="4348657" cy="449513"/>
                </a:xfrm>
              </p:grpSpPr>
              <p:sp>
                <p:nvSpPr>
                  <p:cNvPr id="72" name="TextBox 71"/>
                  <p:cNvSpPr txBox="1"/>
                  <p:nvPr/>
                </p:nvSpPr>
                <p:spPr>
                  <a:xfrm>
                    <a:off x="411182" y="5195338"/>
                    <a:ext cx="2036991" cy="381795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altLang="zh-CN" sz="17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Times New Roman" pitchFamily="18" charset="0"/>
                      </a:rPr>
                      <a:t>Chemical </a:t>
                    </a:r>
                    <a:r>
                      <a:rPr lang="en-US" altLang="zh-CN" sz="1700" b="1" dirty="0" err="1">
                        <a:solidFill>
                          <a:schemeClr val="accent6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Times New Roman" pitchFamily="18" charset="0"/>
                      </a:rPr>
                      <a:t>exergy</a:t>
                    </a:r>
                    <a:r>
                      <a:rPr lang="en-US" altLang="zh-CN" sz="17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Times New Roman" pitchFamily="18" charset="0"/>
                      </a:rPr>
                      <a:t>:</a:t>
                    </a:r>
                    <a:endParaRPr lang="zh-CN" altLang="en-US" sz="1700" b="1" dirty="0">
                      <a:solidFill>
                        <a:schemeClr val="accent6">
                          <a:lumMod val="75000"/>
                        </a:schemeClr>
                      </a:solidFill>
                      <a:latin typeface="Calibri" panose="020F0502020204030204" pitchFamily="34" charset="0"/>
                      <a:ea typeface="+mn-ea"/>
                      <a:cs typeface="Times New Roman" pitchFamily="18" charset="0"/>
                    </a:endParaRPr>
                  </a:p>
                </p:txBody>
              </p:sp>
              <p:graphicFrame>
                <p:nvGraphicFramePr>
                  <p:cNvPr id="18453" name="Object 3"/>
                  <p:cNvGraphicFramePr>
                    <a:graphicFrameLocks noChangeAspect="1"/>
                  </p:cNvGraphicFramePr>
                  <p:nvPr/>
                </p:nvGraphicFramePr>
                <p:xfrm>
                  <a:off x="2246826" y="5195588"/>
                  <a:ext cx="2513013" cy="449263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225483" name="Equation" r:id="rId5" imgW="1180588" imgH="215806" progId="Equation.DSMT4">
                          <p:embed/>
                        </p:oleObj>
                      </mc:Choice>
                      <mc:Fallback>
                        <p:oleObj name="Equation" r:id="rId5" imgW="1180588" imgH="215806" progId="Equation.DSMT4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246826" y="5195588"/>
                                <a:ext cx="2513013" cy="449263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sp>
              <p:nvSpPr>
                <p:cNvPr id="71" name="左大括号 70"/>
                <p:cNvSpPr/>
                <p:nvPr/>
              </p:nvSpPr>
              <p:spPr>
                <a:xfrm>
                  <a:off x="1374265" y="4576239"/>
                  <a:ext cx="196872" cy="827438"/>
                </a:xfrm>
                <a:prstGeom prst="leftBrace">
                  <a:avLst/>
                </a:prstGeom>
                <a:ln w="254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8446" name="TextBox 65"/>
              <p:cNvSpPr txBox="1">
                <a:spLocks noChangeArrowheads="1"/>
              </p:cNvSpPr>
              <p:nvPr/>
            </p:nvSpPr>
            <p:spPr bwMode="auto">
              <a:xfrm>
                <a:off x="2052000" y="4428000"/>
                <a:ext cx="571504" cy="398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r>
                  <a:rPr lang="en-US" altLang="zh-CN" b="1" i="1">
                    <a:solidFill>
                      <a:srgbClr val="00206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B</a:t>
                </a:r>
                <a:r>
                  <a:rPr lang="en-US" altLang="zh-CN" b="1" i="1" baseline="-25000">
                    <a:solidFill>
                      <a:srgbClr val="00206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ph</a:t>
                </a:r>
                <a:endParaRPr lang="zh-CN" altLang="en-US" b="1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47" name="TextBox 66"/>
              <p:cNvSpPr txBox="1">
                <a:spLocks noChangeArrowheads="1"/>
              </p:cNvSpPr>
              <p:nvPr/>
            </p:nvSpPr>
            <p:spPr bwMode="auto">
              <a:xfrm>
                <a:off x="2052000" y="5256000"/>
                <a:ext cx="571504" cy="398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r>
                  <a:rPr lang="en-US" altLang="zh-CN" b="1" i="1">
                    <a:solidFill>
                      <a:srgbClr val="00206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B</a:t>
                </a:r>
                <a:r>
                  <a:rPr lang="en-US" altLang="zh-CN" b="1" i="1" baseline="-25000">
                    <a:solidFill>
                      <a:srgbClr val="00206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ch</a:t>
                </a:r>
                <a:endParaRPr lang="zh-CN" altLang="en-US" b="1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48" name="TextBox 67"/>
              <p:cNvSpPr txBox="1">
                <a:spLocks noChangeArrowheads="1"/>
              </p:cNvSpPr>
              <p:nvPr/>
            </p:nvSpPr>
            <p:spPr bwMode="auto">
              <a:xfrm>
                <a:off x="468000" y="4533106"/>
                <a:ext cx="982224" cy="663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r>
                  <a:rPr lang="en-US" altLang="zh-CN" sz="1700" b="1">
                    <a:solidFill>
                      <a:srgbClr val="7030A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Exergy </a:t>
                </a:r>
              </a:p>
              <a:p>
                <a:r>
                  <a:rPr lang="en-US" altLang="zh-CN" sz="1700" b="1">
                    <a:solidFill>
                      <a:srgbClr val="7030A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   (</a:t>
                </a:r>
                <a:r>
                  <a:rPr lang="en-US" altLang="zh-CN" sz="1700" b="1" i="1">
                    <a:solidFill>
                      <a:srgbClr val="7030A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B</a:t>
                </a:r>
                <a:r>
                  <a:rPr lang="en-US" altLang="zh-CN" sz="1700" b="1">
                    <a:solidFill>
                      <a:srgbClr val="7030A0"/>
                    </a:solidFill>
                    <a:latin typeface="Calibri" panose="020F0502020204030204" pitchFamily="34" charset="0"/>
                    <a:cs typeface="Times New Roman" pitchFamily="18" charset="0"/>
                  </a:rPr>
                  <a:t>)</a:t>
                </a:r>
                <a:endParaRPr lang="zh-CN" altLang="en-US" sz="1700" b="1">
                  <a:solidFill>
                    <a:srgbClr val="7030A0"/>
                  </a:solidFill>
                  <a:latin typeface="Calibri" panose="020F0502020204030204" pitchFamily="34" charset="0"/>
                  <a:cs typeface="Times New Roman" pitchFamily="18" charset="0"/>
                </a:endParaRPr>
              </a:p>
            </p:txBody>
          </p:sp>
        </p:grpSp>
        <p:sp>
          <p:nvSpPr>
            <p:cNvPr id="18444" name="TextBox 75"/>
            <p:cNvSpPr txBox="1">
              <a:spLocks noChangeArrowheads="1"/>
            </p:cNvSpPr>
            <p:nvPr/>
          </p:nvSpPr>
          <p:spPr bwMode="auto">
            <a:xfrm>
              <a:off x="827584" y="3933056"/>
              <a:ext cx="3744416" cy="398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r>
                <a:rPr lang="en-US" altLang="zh-CN" b="1" dirty="0" err="1">
                  <a:solidFill>
                    <a:srgbClr val="7030A0"/>
                  </a:solidFill>
                  <a:latin typeface="Calibri" panose="020F0502020204030204" pitchFamily="34" charset="0"/>
                  <a:cs typeface="Times New Roman" pitchFamily="18" charset="0"/>
                </a:rPr>
                <a:t>Exergy</a:t>
              </a:r>
              <a:r>
                <a:rPr lang="en-US" altLang="zh-CN" b="1" dirty="0">
                  <a:solidFill>
                    <a:srgbClr val="7030A0"/>
                  </a:solidFill>
                  <a:latin typeface="Calibri" panose="020F0502020204030204" pitchFamily="34" charset="0"/>
                  <a:cs typeface="Times New Roman" pitchFamily="18" charset="0"/>
                </a:rPr>
                <a:t> accompanying mass flow</a:t>
              </a:r>
              <a:endParaRPr lang="zh-CN" altLang="en-US" b="1" dirty="0">
                <a:solidFill>
                  <a:srgbClr val="7030A0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</p:grp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926044" y="5511673"/>
            <a:ext cx="3574519" cy="809773"/>
            <a:chOff x="611560" y="2924944"/>
            <a:chExt cx="3744416" cy="872356"/>
          </a:xfrm>
        </p:grpSpPr>
        <p:sp>
          <p:nvSpPr>
            <p:cNvPr id="18441" name="TextBox 78"/>
            <p:cNvSpPr txBox="1">
              <a:spLocks noChangeArrowheads="1"/>
            </p:cNvSpPr>
            <p:nvPr/>
          </p:nvSpPr>
          <p:spPr bwMode="auto">
            <a:xfrm>
              <a:off x="611560" y="2924944"/>
              <a:ext cx="3744416" cy="397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r>
                <a:rPr lang="en-US" altLang="zh-CN" b="1">
                  <a:solidFill>
                    <a:srgbClr val="00B0F0"/>
                  </a:solidFill>
                  <a:latin typeface="Calibri" panose="020F0502020204030204" pitchFamily="34" charset="0"/>
                  <a:cs typeface="Times New Roman" pitchFamily="18" charset="0"/>
                </a:rPr>
                <a:t>Exergy accompanying work flow</a:t>
              </a:r>
              <a:endParaRPr lang="zh-CN" altLang="en-US" b="1">
                <a:solidFill>
                  <a:srgbClr val="00B0F0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graphicFrame>
          <p:nvGraphicFramePr>
            <p:cNvPr id="18442" name="Object 2"/>
            <p:cNvGraphicFramePr>
              <a:graphicFrameLocks noChangeAspect="1"/>
            </p:cNvGraphicFramePr>
            <p:nvPr/>
          </p:nvGraphicFramePr>
          <p:xfrm>
            <a:off x="1259632" y="3429000"/>
            <a:ext cx="782637" cy="368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484" name="Equation" r:id="rId7" imgW="368140" imgH="177723" progId="Equation.DSMT4">
                    <p:embed/>
                  </p:oleObj>
                </mc:Choice>
                <mc:Fallback>
                  <p:oleObj name="Equation" r:id="rId7" imgW="368140" imgH="177723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9632" y="3429000"/>
                          <a:ext cx="782637" cy="368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CC00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1" name="组合 80"/>
          <p:cNvGrpSpPr>
            <a:grpSpLocks/>
          </p:cNvGrpSpPr>
          <p:nvPr/>
        </p:nvGrpSpPr>
        <p:grpSpPr bwMode="auto">
          <a:xfrm>
            <a:off x="4886785" y="5523652"/>
            <a:ext cx="3573003" cy="962894"/>
            <a:chOff x="611560" y="4077072"/>
            <a:chExt cx="3744416" cy="1036886"/>
          </a:xfrm>
        </p:grpSpPr>
        <p:sp>
          <p:nvSpPr>
            <p:cNvPr id="18439" name="TextBox 81"/>
            <p:cNvSpPr txBox="1">
              <a:spLocks noChangeArrowheads="1"/>
            </p:cNvSpPr>
            <p:nvPr/>
          </p:nvSpPr>
          <p:spPr bwMode="auto">
            <a:xfrm>
              <a:off x="611560" y="4077072"/>
              <a:ext cx="3744416" cy="3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r>
                <a:rPr lang="en-US" altLang="zh-CN" b="1">
                  <a:solidFill>
                    <a:srgbClr val="FF0000"/>
                  </a:solidFill>
                  <a:latin typeface="Calibri" panose="020F0502020204030204" pitchFamily="34" charset="0"/>
                  <a:cs typeface="Times New Roman" pitchFamily="18" charset="0"/>
                </a:rPr>
                <a:t>Exergy accompanying heat flow</a:t>
              </a:r>
              <a:endParaRPr lang="zh-CN" altLang="en-US" b="1">
                <a:solidFill>
                  <a:srgbClr val="FF0000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graphicFrame>
          <p:nvGraphicFramePr>
            <p:cNvPr id="18440" name="Object 2"/>
            <p:cNvGraphicFramePr>
              <a:graphicFrameLocks noChangeAspect="1"/>
            </p:cNvGraphicFramePr>
            <p:nvPr/>
          </p:nvGraphicFramePr>
          <p:xfrm>
            <a:off x="1187624" y="4509120"/>
            <a:ext cx="1647825" cy="604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485" name="Equation" r:id="rId9" imgW="774364" imgH="291973" progId="Equation.DSMT4">
                    <p:embed/>
                  </p:oleObj>
                </mc:Choice>
                <mc:Fallback>
                  <p:oleObj name="Equation" r:id="rId9" imgW="774364" imgH="291973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7624" y="4509120"/>
                          <a:ext cx="1647825" cy="6048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CC00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ALD theory</a:t>
            </a:r>
          </a:p>
        </p:txBody>
      </p:sp>
      <p:sp>
        <p:nvSpPr>
          <p:cNvPr id="46" name="矩形 45"/>
          <p:cNvSpPr/>
          <p:nvPr/>
        </p:nvSpPr>
        <p:spPr>
          <a:xfrm>
            <a:off x="304800" y="718121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E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nergy flow analysis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17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11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43637" y="1457489"/>
            <a:ext cx="724096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Deposition of Al</a:t>
            </a:r>
            <a:r>
              <a:rPr lang="en-US" sz="2000" b="1" baseline="-25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2000" b="1" baseline="-25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n-US" sz="20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The parameters of temperature and purge time are typical.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GPC is defined as growth per cycle.</a:t>
            </a:r>
            <a:endParaRPr lang="en-US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427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" t="7909" r="11787" b="2551"/>
          <a:stretch>
            <a:fillRect/>
          </a:stretch>
        </p:blipFill>
        <p:spPr bwMode="auto">
          <a:xfrm>
            <a:off x="3476258" y="2808074"/>
            <a:ext cx="524758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79" name="Group 14"/>
          <p:cNvGrpSpPr>
            <a:grpSpLocks/>
          </p:cNvGrpSpPr>
          <p:nvPr/>
        </p:nvGrpSpPr>
        <p:grpSpPr bwMode="auto">
          <a:xfrm>
            <a:off x="943637" y="4162445"/>
            <a:ext cx="2419351" cy="1590825"/>
            <a:chOff x="609600" y="4219039"/>
            <a:chExt cx="2420587" cy="1591421"/>
          </a:xfrm>
        </p:grpSpPr>
        <p:sp>
          <p:nvSpPr>
            <p:cNvPr id="54280" name="TextBox 9"/>
            <p:cNvSpPr txBox="1">
              <a:spLocks noChangeArrowheads="1"/>
            </p:cNvSpPr>
            <p:nvPr/>
          </p:nvSpPr>
          <p:spPr bwMode="auto">
            <a:xfrm>
              <a:off x="609600" y="4219039"/>
              <a:ext cx="2420587" cy="400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en-US" sz="2000" b="1" dirty="0">
                  <a:solidFill>
                    <a:srgbClr val="0070C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Chemical Kinetics</a:t>
              </a:r>
            </a:p>
          </p:txBody>
        </p:sp>
        <p:sp>
          <p:nvSpPr>
            <p:cNvPr id="54281" name="TextBox 10"/>
            <p:cNvSpPr txBox="1">
              <a:spLocks noChangeArrowheads="1"/>
            </p:cNvSpPr>
            <p:nvPr/>
          </p:nvSpPr>
          <p:spPr bwMode="auto">
            <a:xfrm>
              <a:off x="609600" y="5410200"/>
              <a:ext cx="2420587" cy="400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70C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Surface Chemistry</a:t>
              </a:r>
            </a:p>
          </p:txBody>
        </p:sp>
        <p:cxnSp>
          <p:nvCxnSpPr>
            <p:cNvPr id="13" name="Straight Arrow Connector 12"/>
            <p:cNvCxnSpPr>
              <a:stCxn id="54280" idx="2"/>
              <a:endCxn id="54281" idx="0"/>
            </p:cNvCxnSpPr>
            <p:nvPr/>
          </p:nvCxnSpPr>
          <p:spPr>
            <a:xfrm>
              <a:off x="1819894" y="4619299"/>
              <a:ext cx="0" cy="790901"/>
            </a:xfrm>
            <a:prstGeom prst="straightConnector1">
              <a:avLst/>
            </a:prstGeom>
            <a:ln w="38100">
              <a:solidFill>
                <a:srgbClr val="0070C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283" name="TextBox 13"/>
            <p:cNvSpPr txBox="1">
              <a:spLocks noChangeArrowheads="1"/>
            </p:cNvSpPr>
            <p:nvPr/>
          </p:nvSpPr>
          <p:spPr bwMode="auto">
            <a:xfrm rot="16200000">
              <a:off x="1330852" y="4684546"/>
              <a:ext cx="609600" cy="400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en-US" sz="2000" b="1" dirty="0">
                  <a:solidFill>
                    <a:srgbClr val="0070C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vs.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304800" y="718121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Experimental 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characterizations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65" y="3206105"/>
            <a:ext cx="2645893" cy="573074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ALD theory</a:t>
            </a:r>
          </a:p>
        </p:txBody>
      </p:sp>
    </p:spTree>
    <p:extLst>
      <p:ext uri="{BB962C8B-B14F-4D97-AF65-F5344CB8AC3E}">
        <p14:creationId xmlns:p14="http://schemas.microsoft.com/office/powerpoint/2010/main" val="375621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304800" y="718121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Measurement of 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nanoparticles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557828" y="1333349"/>
            <a:ext cx="2338934" cy="1736366"/>
            <a:chOff x="3991585" y="1463839"/>
            <a:chExt cx="2338934" cy="1736366"/>
          </a:xfrm>
        </p:grpSpPr>
        <p:grpSp>
          <p:nvGrpSpPr>
            <p:cNvPr id="44" name="Group 43"/>
            <p:cNvGrpSpPr/>
            <p:nvPr/>
          </p:nvGrpSpPr>
          <p:grpSpPr>
            <a:xfrm>
              <a:off x="3991585" y="1463839"/>
              <a:ext cx="2338934" cy="1736366"/>
              <a:chOff x="5508109" y="4926171"/>
              <a:chExt cx="1686802" cy="1205584"/>
            </a:xfrm>
          </p:grpSpPr>
          <p:sp>
            <p:nvSpPr>
              <p:cNvPr id="92" name="Cube 91"/>
              <p:cNvSpPr/>
              <p:nvPr/>
            </p:nvSpPr>
            <p:spPr>
              <a:xfrm>
                <a:off x="5746946" y="4926171"/>
                <a:ext cx="1447965" cy="1138737"/>
              </a:xfrm>
              <a:prstGeom prst="cube">
                <a:avLst>
                  <a:gd name="adj" fmla="val 20543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1"/>
              </a:lnRef>
              <a:fillRef idx="1003">
                <a:schemeClr val="dk2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5904866" y="5246175"/>
                <a:ext cx="859372" cy="47812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contourW="12700">
                <a:contourClr>
                  <a:schemeClr val="bg1">
                    <a:lumMod val="85000"/>
                  </a:schemeClr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6037871" y="5322199"/>
                <a:ext cx="580687" cy="32081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harsh" dir="t"/>
              </a:scene3d>
              <a:sp3d extrusionH="82550" contourW="12700" prstMaterial="clear">
                <a:bevelT w="25400" h="19050" prst="cross"/>
                <a:bevelB w="6350" h="38100" prst="angle"/>
                <a:extrusionClr>
                  <a:schemeClr val="bg1">
                    <a:lumMod val="85000"/>
                  </a:schemeClr>
                </a:extrusionClr>
                <a:contourClr>
                  <a:schemeClr val="bg1">
                    <a:lumMod val="85000"/>
                  </a:schemeClr>
                </a:contourClr>
              </a:sp3d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6671970" y="5395627"/>
                <a:ext cx="198053" cy="191626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6699153" y="5426616"/>
                <a:ext cx="145587" cy="13839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extrusionH="19050">
                <a:bevelT w="19050" h="82550"/>
                <a:bevelB w="38100" h="114300"/>
                <a:extrusionClr>
                  <a:schemeClr val="bg1">
                    <a:lumMod val="65000"/>
                  </a:schemeClr>
                </a:extrusionClr>
                <a:contourClr>
                  <a:schemeClr val="bg1">
                    <a:lumMod val="65000"/>
                  </a:schemeClr>
                </a:contourClr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09" name="Rectangle 108"/>
              <p:cNvSpPr/>
              <p:nvPr/>
            </p:nvSpPr>
            <p:spPr>
              <a:xfrm>
                <a:off x="6060688" y="5341848"/>
                <a:ext cx="539210" cy="2767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cxnSp>
            <p:nvCxnSpPr>
              <p:cNvPr id="119" name="Curved Connector 118"/>
              <p:cNvCxnSpPr/>
              <p:nvPr/>
            </p:nvCxnSpPr>
            <p:spPr>
              <a:xfrm rot="10800000" flipH="1">
                <a:off x="5508109" y="5922739"/>
                <a:ext cx="616791" cy="209016"/>
              </a:xfrm>
              <a:prstGeom prst="curvedConnector3">
                <a:avLst>
                  <a:gd name="adj1" fmla="val 66911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Can 119"/>
              <p:cNvSpPr/>
              <p:nvPr/>
            </p:nvSpPr>
            <p:spPr>
              <a:xfrm rot="4947023">
                <a:off x="6158282" y="5842945"/>
                <a:ext cx="53228" cy="151163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harsh" dir="t"/>
              </a:scene3d>
              <a:sp3d prstMaterial="metal">
                <a:bevelT w="63500" h="25400"/>
              </a:sp3d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21" name="Can 120"/>
              <p:cNvSpPr/>
              <p:nvPr/>
            </p:nvSpPr>
            <p:spPr>
              <a:xfrm rot="4947023">
                <a:off x="6219141" y="5880257"/>
                <a:ext cx="85167" cy="56718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harsh" dir="t"/>
              </a:scene3d>
              <a:sp3d prstMaterial="metal">
                <a:bevelT w="63500" h="25400"/>
              </a:sp3d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22" name="Can 121"/>
              <p:cNvSpPr/>
              <p:nvPr/>
            </p:nvSpPr>
            <p:spPr>
              <a:xfrm rot="4947023">
                <a:off x="6237534" y="5869410"/>
                <a:ext cx="138397" cy="71578"/>
              </a:xfrm>
              <a:prstGeom prst="ca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harsh" dir="t"/>
              </a:scene3d>
              <a:sp3d prstMaterial="metal">
                <a:bevelT w="63500" h="25400"/>
              </a:sp3d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87" name="TextBox 12"/>
            <p:cNvSpPr txBox="1">
              <a:spLocks noChangeArrowheads="1"/>
            </p:cNvSpPr>
            <p:nvPr/>
          </p:nvSpPr>
          <p:spPr bwMode="auto">
            <a:xfrm>
              <a:off x="4753179" y="2083657"/>
              <a:ext cx="9678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en-US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UCPC</a:t>
              </a:r>
              <a:endParaRPr lang="en-US" altLang="en-US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3" name="TextBox 14"/>
          <p:cNvSpPr txBox="1">
            <a:spLocks noChangeArrowheads="1"/>
          </p:cNvSpPr>
          <p:nvPr/>
        </p:nvSpPr>
        <p:spPr bwMode="auto">
          <a:xfrm>
            <a:off x="5017997" y="1847589"/>
            <a:ext cx="38320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cs typeface="Times New Roman" pitchFamily="18" charset="0"/>
              </a:rPr>
              <a:t>UCPC measures concentration of nanoparticles.</a:t>
            </a:r>
            <a:endParaRPr lang="en-US" sz="20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34" name="TextBox 14"/>
          <p:cNvSpPr txBox="1">
            <a:spLocks noChangeArrowheads="1"/>
          </p:cNvSpPr>
          <p:nvPr/>
        </p:nvSpPr>
        <p:spPr bwMode="auto">
          <a:xfrm>
            <a:off x="5257799" y="4049878"/>
            <a:ext cx="3592219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cs typeface="Times New Roman" pitchFamily="18" charset="0"/>
              </a:rPr>
              <a:t>SMPS is made up of combing electrostatic classifier and UCPC together.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cs typeface="Times New Roman" pitchFamily="18" charset="0"/>
              </a:rPr>
              <a:t>It measures size distribution of nanoparticles</a:t>
            </a:r>
            <a:endParaRPr lang="en-US" sz="20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grpSp>
        <p:nvGrpSpPr>
          <p:cNvPr id="139" name="Group 138"/>
          <p:cNvGrpSpPr/>
          <p:nvPr/>
        </p:nvGrpSpPr>
        <p:grpSpPr>
          <a:xfrm>
            <a:off x="599817" y="3242648"/>
            <a:ext cx="4461663" cy="3061551"/>
            <a:chOff x="445749" y="3632085"/>
            <a:chExt cx="4461663" cy="3061551"/>
          </a:xfrm>
        </p:grpSpPr>
        <p:grpSp>
          <p:nvGrpSpPr>
            <p:cNvPr id="137" name="Group 136"/>
            <p:cNvGrpSpPr/>
            <p:nvPr/>
          </p:nvGrpSpPr>
          <p:grpSpPr>
            <a:xfrm>
              <a:off x="445749" y="3632085"/>
              <a:ext cx="4461663" cy="3061551"/>
              <a:chOff x="517366" y="3715285"/>
              <a:chExt cx="4461663" cy="3061551"/>
            </a:xfrm>
          </p:grpSpPr>
          <p:grpSp>
            <p:nvGrpSpPr>
              <p:cNvPr id="133" name="Group 132"/>
              <p:cNvGrpSpPr/>
              <p:nvPr/>
            </p:nvGrpSpPr>
            <p:grpSpPr>
              <a:xfrm>
                <a:off x="517366" y="3715285"/>
                <a:ext cx="4461663" cy="3061551"/>
                <a:chOff x="3064231" y="3142674"/>
                <a:chExt cx="5226848" cy="3382142"/>
              </a:xfrm>
            </p:grpSpPr>
            <p:grpSp>
              <p:nvGrpSpPr>
                <p:cNvPr id="131" name="Group 130"/>
                <p:cNvGrpSpPr/>
                <p:nvPr/>
              </p:nvGrpSpPr>
              <p:grpSpPr>
                <a:xfrm>
                  <a:off x="3064231" y="3142674"/>
                  <a:ext cx="5226848" cy="3382142"/>
                  <a:chOff x="3149125" y="3153689"/>
                  <a:chExt cx="5226848" cy="3382142"/>
                </a:xfrm>
              </p:grpSpPr>
              <p:sp>
                <p:nvSpPr>
                  <p:cNvPr id="12" name="Cube 11"/>
                  <p:cNvSpPr/>
                  <p:nvPr/>
                </p:nvSpPr>
                <p:spPr>
                  <a:xfrm>
                    <a:off x="6428886" y="4509120"/>
                    <a:ext cx="1947087" cy="1543096"/>
                  </a:xfrm>
                  <a:prstGeom prst="cube">
                    <a:avLst>
                      <a:gd name="adj" fmla="val 20543"/>
                    </a:avLst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0">
                    <a:schemeClr val="accent1"/>
                  </a:lnRef>
                  <a:fillRef idx="1003">
                    <a:schemeClr val="dk2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" name="Rectangle 24"/>
                  <p:cNvSpPr/>
                  <p:nvPr/>
                </p:nvSpPr>
                <p:spPr>
                  <a:xfrm>
                    <a:off x="6641242" y="4942756"/>
                    <a:ext cx="1155603" cy="647900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solidFill>
                      <a:schemeClr val="bg1">
                        <a:lumMod val="65000"/>
                      </a:schemeClr>
                    </a:solidFill>
                  </a:ln>
                  <a:effectLst/>
                  <a:scene3d>
                    <a:camera prst="orthographicFront"/>
                    <a:lightRig rig="threePt" dir="t"/>
                  </a:scene3d>
                  <a:sp3d contourW="12700">
                    <a:contourClr>
                      <a:schemeClr val="bg1">
                        <a:lumMod val="85000"/>
                      </a:schemeClr>
                    </a:contourClr>
                  </a:sp3d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6" name="Rectangle 25"/>
                  <p:cNvSpPr/>
                  <p:nvPr/>
                </p:nvSpPr>
                <p:spPr>
                  <a:xfrm>
                    <a:off x="6820094" y="5045775"/>
                    <a:ext cx="780853" cy="434733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  <a:scene3d>
                    <a:camera prst="orthographicFront">
                      <a:rot lat="0" lon="0" rev="0"/>
                    </a:camera>
                    <a:lightRig rig="harsh" dir="t"/>
                  </a:scene3d>
                  <a:sp3d extrusionH="82550" contourW="12700" prstMaterial="clear">
                    <a:bevelT w="25400" h="19050" prst="cross"/>
                    <a:bevelB w="6350" h="38100" prst="angle"/>
                    <a:extrusionClr>
                      <a:schemeClr val="bg1">
                        <a:lumMod val="85000"/>
                      </a:schemeClr>
                    </a:extrusionClr>
                    <a:contourClr>
                      <a:schemeClr val="bg1">
                        <a:lumMod val="85000"/>
                      </a:schemeClr>
                    </a:contourClr>
                  </a:sp3d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7" name="Oval 26"/>
                  <p:cNvSpPr/>
                  <p:nvPr/>
                </p:nvSpPr>
                <p:spPr>
                  <a:xfrm>
                    <a:off x="7672771" y="5145277"/>
                    <a:ext cx="266323" cy="259671"/>
                  </a:xfrm>
                  <a:prstGeom prst="ellipse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solidFill>
                      <a:schemeClr val="accent6">
                        <a:lumMod val="40000"/>
                        <a:lumOff val="60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8" name="Oval 27"/>
                  <p:cNvSpPr/>
                  <p:nvPr/>
                </p:nvSpPr>
                <p:spPr>
                  <a:xfrm>
                    <a:off x="7709324" y="5187270"/>
                    <a:ext cx="195772" cy="187541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  <a:effectLst/>
                  <a:scene3d>
                    <a:camera prst="orthographicFront"/>
                    <a:lightRig rig="threePt" dir="t"/>
                  </a:scene3d>
                  <a:sp3d extrusionH="19050">
                    <a:bevelT w="19050" h="82550"/>
                    <a:bevelB w="38100" h="114300"/>
                    <a:extrusionClr>
                      <a:schemeClr val="bg1">
                        <a:lumMod val="65000"/>
                      </a:schemeClr>
                    </a:extrusionClr>
                    <a:contourClr>
                      <a:schemeClr val="bg1">
                        <a:lumMod val="65000"/>
                      </a:schemeClr>
                    </a:contourClr>
                  </a:sp3d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9" name="Rectangle 28"/>
                  <p:cNvSpPr/>
                  <p:nvPr/>
                </p:nvSpPr>
                <p:spPr>
                  <a:xfrm>
                    <a:off x="6850776" y="5072401"/>
                    <a:ext cx="725079" cy="37508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9" name="Cube 8"/>
                  <p:cNvSpPr/>
                  <p:nvPr/>
                </p:nvSpPr>
                <p:spPr>
                  <a:xfrm>
                    <a:off x="3149125" y="5968903"/>
                    <a:ext cx="3131755" cy="566928"/>
                  </a:xfrm>
                  <a:prstGeom prst="cube">
                    <a:avLst>
                      <a:gd name="adj" fmla="val 64107"/>
                    </a:avLst>
                  </a:prstGeom>
                  <a:solidFill>
                    <a:schemeClr val="accent3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0">
                    <a:schemeClr val="accent1"/>
                  </a:lnRef>
                  <a:fillRef idx="1003">
                    <a:schemeClr val="dk2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0" name="Cube 9"/>
                  <p:cNvSpPr/>
                  <p:nvPr/>
                </p:nvSpPr>
                <p:spPr>
                  <a:xfrm>
                    <a:off x="3149125" y="3908365"/>
                    <a:ext cx="2282201" cy="2421829"/>
                  </a:xfrm>
                  <a:prstGeom prst="cube">
                    <a:avLst>
                      <a:gd name="adj" fmla="val 15790"/>
                    </a:avLst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1" name="Rectangle 10"/>
                  <p:cNvSpPr/>
                  <p:nvPr/>
                </p:nvSpPr>
                <p:spPr>
                  <a:xfrm>
                    <a:off x="3325794" y="4300531"/>
                    <a:ext cx="1625057" cy="999160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>
                    <a:solidFill>
                      <a:schemeClr val="accent3">
                        <a:lumMod val="20000"/>
                        <a:lumOff val="80000"/>
                      </a:schemeClr>
                    </a:solidFill>
                  </a:ln>
                  <a:effectLst/>
                  <a:scene3d>
                    <a:camera prst="orthographicFront"/>
                    <a:lightRig rig="threePt" dir="t"/>
                  </a:scene3d>
                  <a:sp3d contourW="12700">
                    <a:contourClr>
                      <a:schemeClr val="bg1">
                        <a:lumMod val="85000"/>
                      </a:schemeClr>
                    </a:contourClr>
                  </a:sp3d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3" name="Rectangle 12"/>
                  <p:cNvSpPr/>
                  <p:nvPr/>
                </p:nvSpPr>
                <p:spPr>
                  <a:xfrm>
                    <a:off x="3419872" y="4472963"/>
                    <a:ext cx="1343108" cy="667748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  <a:scene3d>
                    <a:camera prst="orthographicFront">
                      <a:rot lat="0" lon="0" rev="0"/>
                    </a:camera>
                    <a:lightRig rig="harsh" dir="t"/>
                  </a:scene3d>
                  <a:sp3d extrusionH="82550" contourW="12700" prstMaterial="clear">
                    <a:bevelT w="25400" h="19050" prst="cross"/>
                    <a:bevelB w="6350" h="38100" prst="angle"/>
                    <a:extrusionClr>
                      <a:schemeClr val="bg1">
                        <a:lumMod val="85000"/>
                      </a:schemeClr>
                    </a:extrusionClr>
                    <a:contourClr>
                      <a:schemeClr val="bg1">
                        <a:lumMod val="85000"/>
                      </a:schemeClr>
                    </a:contourClr>
                  </a:sp3d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4" name="Oval 13"/>
                  <p:cNvSpPr/>
                  <p:nvPr/>
                </p:nvSpPr>
                <p:spPr>
                  <a:xfrm>
                    <a:off x="4793829" y="4646904"/>
                    <a:ext cx="273253" cy="274320"/>
                  </a:xfrm>
                  <a:prstGeom prst="ellipse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5" name="Oval 14"/>
                  <p:cNvSpPr/>
                  <p:nvPr/>
                </p:nvSpPr>
                <p:spPr>
                  <a:xfrm>
                    <a:off x="4821347" y="4665887"/>
                    <a:ext cx="228600" cy="22860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ffectLst/>
                  <a:scene3d>
                    <a:camera prst="orthographicFront"/>
                    <a:lightRig rig="threePt" dir="t"/>
                  </a:scene3d>
                  <a:sp3d extrusionH="19050">
                    <a:bevelT w="19050" h="82550"/>
                    <a:bevelB w="38100" h="114300"/>
                    <a:extrusionClr>
                      <a:schemeClr val="bg1">
                        <a:lumMod val="65000"/>
                      </a:schemeClr>
                    </a:extrusionClr>
                    <a:contourClr>
                      <a:schemeClr val="bg1">
                        <a:lumMod val="65000"/>
                      </a:schemeClr>
                    </a:contourClr>
                  </a:sp3d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6" name="Rectangle 15"/>
                  <p:cNvSpPr/>
                  <p:nvPr/>
                </p:nvSpPr>
                <p:spPr>
                  <a:xfrm>
                    <a:off x="3434807" y="4491062"/>
                    <a:ext cx="1300655" cy="62003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>
                        <a:lumMod val="85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7" name="Cube 16"/>
                  <p:cNvSpPr/>
                  <p:nvPr/>
                </p:nvSpPr>
                <p:spPr>
                  <a:xfrm>
                    <a:off x="4352304" y="3669914"/>
                    <a:ext cx="1080890" cy="603504"/>
                  </a:xfrm>
                  <a:prstGeom prst="cube">
                    <a:avLst>
                      <a:gd name="adj" fmla="val 60128"/>
                    </a:avLst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8" name="Can 17"/>
                  <p:cNvSpPr/>
                  <p:nvPr/>
                </p:nvSpPr>
                <p:spPr>
                  <a:xfrm rot="4947023">
                    <a:off x="4329122" y="5701263"/>
                    <a:ext cx="87859" cy="360113"/>
                  </a:xfrm>
                  <a:prstGeom prst="can">
                    <a:avLst/>
                  </a:prstGeom>
                  <a:solidFill>
                    <a:schemeClr val="bg1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harsh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9" name="Can 18"/>
                  <p:cNvSpPr/>
                  <p:nvPr/>
                </p:nvSpPr>
                <p:spPr>
                  <a:xfrm rot="4947023">
                    <a:off x="4416148" y="5821706"/>
                    <a:ext cx="140578" cy="98414"/>
                  </a:xfrm>
                  <a:prstGeom prst="can">
                    <a:avLst/>
                  </a:prstGeom>
                  <a:solidFill>
                    <a:schemeClr val="bg1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harsh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0" name="Can 19"/>
                  <p:cNvSpPr/>
                  <p:nvPr/>
                </p:nvSpPr>
                <p:spPr>
                  <a:xfrm rot="4947023">
                    <a:off x="4521394" y="5755093"/>
                    <a:ext cx="175723" cy="201200"/>
                  </a:xfrm>
                  <a:prstGeom prst="can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harsh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" name="Can 20"/>
                  <p:cNvSpPr/>
                  <p:nvPr/>
                </p:nvSpPr>
                <p:spPr>
                  <a:xfrm rot="4947023">
                    <a:off x="4603041" y="5785415"/>
                    <a:ext cx="228441" cy="124197"/>
                  </a:xfrm>
                  <a:prstGeom prst="can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harsh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" name="Cube 21"/>
                  <p:cNvSpPr/>
                  <p:nvPr/>
                </p:nvSpPr>
                <p:spPr>
                  <a:xfrm>
                    <a:off x="4647399" y="3743205"/>
                    <a:ext cx="601820" cy="303762"/>
                  </a:xfrm>
                  <a:prstGeom prst="cube">
                    <a:avLst>
                      <a:gd name="adj" fmla="val 60128"/>
                    </a:avLst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" name="Can 22"/>
                  <p:cNvSpPr/>
                  <p:nvPr/>
                </p:nvSpPr>
                <p:spPr>
                  <a:xfrm rot="5400000">
                    <a:off x="5168986" y="3814251"/>
                    <a:ext cx="87859" cy="133523"/>
                  </a:xfrm>
                  <a:prstGeom prst="can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" name="Can 23"/>
                  <p:cNvSpPr/>
                  <p:nvPr/>
                </p:nvSpPr>
                <p:spPr>
                  <a:xfrm rot="5400000">
                    <a:off x="5255981" y="5879578"/>
                    <a:ext cx="87859" cy="133523"/>
                  </a:xfrm>
                  <a:prstGeom prst="can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0" name="Cube 29"/>
                  <p:cNvSpPr/>
                  <p:nvPr/>
                </p:nvSpPr>
                <p:spPr>
                  <a:xfrm>
                    <a:off x="5365934" y="5992204"/>
                    <a:ext cx="754900" cy="300583"/>
                  </a:xfrm>
                  <a:prstGeom prst="cube">
                    <a:avLst>
                      <a:gd name="adj" fmla="val 63770"/>
                    </a:avLst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effectLst/>
                </p:spPr>
                <p:style>
                  <a:lnRef idx="0">
                    <a:schemeClr val="accent1"/>
                  </a:lnRef>
                  <a:fillRef idx="1003">
                    <a:schemeClr val="dk2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1" name="Can 30"/>
                  <p:cNvSpPr/>
                  <p:nvPr/>
                </p:nvSpPr>
                <p:spPr>
                  <a:xfrm>
                    <a:off x="5529979" y="4036661"/>
                    <a:ext cx="424516" cy="2129286"/>
                  </a:xfrm>
                  <a:prstGeom prst="can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effectLst/>
                  <a:scene3d>
                    <a:camera prst="orthographicFront">
                      <a:rot lat="0" lon="0" rev="0"/>
                    </a:camera>
                    <a:lightRig rig="balanced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32" name="Curved Connector 31"/>
                  <p:cNvCxnSpPr/>
                  <p:nvPr/>
                </p:nvCxnSpPr>
                <p:spPr>
                  <a:xfrm flipV="1">
                    <a:off x="5328536" y="3312241"/>
                    <a:ext cx="684147" cy="2634101"/>
                  </a:xfrm>
                  <a:prstGeom prst="curvedConnector3">
                    <a:avLst>
                      <a:gd name="adj1" fmla="val 141469"/>
                    </a:avLst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Can 32"/>
                  <p:cNvSpPr/>
                  <p:nvPr/>
                </p:nvSpPr>
                <p:spPr>
                  <a:xfrm>
                    <a:off x="5459954" y="3959106"/>
                    <a:ext cx="561417" cy="175723"/>
                  </a:xfrm>
                  <a:prstGeom prst="can">
                    <a:avLst>
                      <a:gd name="adj" fmla="val 42738"/>
                    </a:avLst>
                  </a:prstGeom>
                  <a:solidFill>
                    <a:schemeClr val="accent5">
                      <a:lumMod val="75000"/>
                    </a:schemeClr>
                  </a:solidFill>
                  <a:effectLst/>
                  <a:scene3d>
                    <a:camera prst="orthographicFront">
                      <a:rot lat="0" lon="0" rev="0"/>
                    </a:camera>
                    <a:lightRig rig="balanced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4" name="Can 33"/>
                  <p:cNvSpPr/>
                  <p:nvPr/>
                </p:nvSpPr>
                <p:spPr>
                  <a:xfrm>
                    <a:off x="5527251" y="3447900"/>
                    <a:ext cx="424516" cy="565868"/>
                  </a:xfrm>
                  <a:prstGeom prst="can">
                    <a:avLst>
                      <a:gd name="adj" fmla="val 13878"/>
                    </a:avLst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effectLst/>
                  <a:scene3d>
                    <a:camera prst="orthographicFront">
                      <a:rot lat="0" lon="0" rev="0"/>
                    </a:camera>
                    <a:lightRig rig="balanced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5" name="Can 34"/>
                  <p:cNvSpPr/>
                  <p:nvPr/>
                </p:nvSpPr>
                <p:spPr>
                  <a:xfrm>
                    <a:off x="5459512" y="3399500"/>
                    <a:ext cx="561417" cy="175723"/>
                  </a:xfrm>
                  <a:prstGeom prst="can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effectLst/>
                  <a:scene3d>
                    <a:camera prst="orthographicFront">
                      <a:rot lat="0" lon="0" rev="0"/>
                    </a:camera>
                    <a:lightRig rig="balanced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36" name="Curved Connector 35"/>
                  <p:cNvCxnSpPr/>
                  <p:nvPr/>
                </p:nvCxnSpPr>
                <p:spPr>
                  <a:xfrm flipV="1">
                    <a:off x="5275658" y="3407206"/>
                    <a:ext cx="762083" cy="476025"/>
                  </a:xfrm>
                  <a:prstGeom prst="curvedConnector3">
                    <a:avLst>
                      <a:gd name="adj1" fmla="val 163508"/>
                    </a:avLst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" name="Can 36"/>
                  <p:cNvSpPr/>
                  <p:nvPr/>
                </p:nvSpPr>
                <p:spPr>
                  <a:xfrm>
                    <a:off x="5431323" y="3153689"/>
                    <a:ext cx="619495" cy="317105"/>
                  </a:xfrm>
                  <a:prstGeom prst="can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effectLst/>
                  <a:scene3d>
                    <a:camera prst="orthographicFront">
                      <a:rot lat="0" lon="0" rev="0"/>
                    </a:camera>
                    <a:lightRig rig="balanced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8" name="Can 37"/>
                  <p:cNvSpPr/>
                  <p:nvPr/>
                </p:nvSpPr>
                <p:spPr>
                  <a:xfrm rot="5400000">
                    <a:off x="6035694" y="6073609"/>
                    <a:ext cx="87859" cy="133523"/>
                  </a:xfrm>
                  <a:prstGeom prst="can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39" name="Curved Connector 38"/>
                  <p:cNvCxnSpPr>
                    <a:stCxn id="38" idx="1"/>
                  </p:cNvCxnSpPr>
                  <p:nvPr/>
                </p:nvCxnSpPr>
                <p:spPr>
                  <a:xfrm flipV="1">
                    <a:off x="6146385" y="5865536"/>
                    <a:ext cx="767235" cy="274835"/>
                  </a:xfrm>
                  <a:prstGeom prst="curvedConnector3">
                    <a:avLst>
                      <a:gd name="adj1" fmla="val 50000"/>
                    </a:avLst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" name="Can 39"/>
                  <p:cNvSpPr/>
                  <p:nvPr/>
                </p:nvSpPr>
                <p:spPr>
                  <a:xfrm rot="4947023">
                    <a:off x="6981735" y="5752220"/>
                    <a:ext cx="72129" cy="203270"/>
                  </a:xfrm>
                  <a:prstGeom prst="can">
                    <a:avLst/>
                  </a:prstGeom>
                  <a:solidFill>
                    <a:schemeClr val="bg1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harsh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1" name="Can 40"/>
                  <p:cNvSpPr/>
                  <p:nvPr/>
                </p:nvSpPr>
                <p:spPr>
                  <a:xfrm rot="4947023">
                    <a:off x="7063407" y="5802291"/>
                    <a:ext cx="115409" cy="76269"/>
                  </a:xfrm>
                  <a:prstGeom prst="can">
                    <a:avLst/>
                  </a:prstGeom>
                  <a:solidFill>
                    <a:schemeClr val="bg1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harsh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" name="Can 41"/>
                  <p:cNvSpPr/>
                  <p:nvPr/>
                </p:nvSpPr>
                <p:spPr>
                  <a:xfrm rot="4947023">
                    <a:off x="7087863" y="5787669"/>
                    <a:ext cx="187541" cy="96251"/>
                  </a:xfrm>
                  <a:prstGeom prst="can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harsh" dir="t"/>
                  </a:scene3d>
                  <a:sp3d prstMaterial="metal">
                    <a:bevelT w="63500" h="25400"/>
                  </a:sp3d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effectLst>
                        <a:outerShdw blurRad="41275" dist="20320" dir="1800000" algn="tl" rotWithShape="0">
                          <a:srgbClr val="000000">
                            <a:alpha val="40000"/>
                          </a:srgbClr>
                        </a:outerShdw>
                      </a:effectLst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24" name="Text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756688" y="5066227"/>
                    <a:ext cx="920809" cy="40800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en-US" dirty="0" smtClean="0">
                        <a:latin typeface="Calibri" panose="020F0502020204030204" pitchFamily="34" charset="0"/>
                        <a:cs typeface="Times New Roman" panose="02020603050405020304" pitchFamily="18" charset="0"/>
                      </a:rPr>
                      <a:t>UCPC</a:t>
                    </a:r>
                    <a:endParaRPr lang="en-US" altLang="en-US" dirty="0">
                      <a:latin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26" name="TextBox 12"/>
                <p:cNvSpPr txBox="1">
                  <a:spLocks noChangeArrowheads="1"/>
                </p:cNvSpPr>
                <p:nvPr/>
              </p:nvSpPr>
              <p:spPr bwMode="auto">
                <a:xfrm>
                  <a:off x="3303494" y="4483091"/>
                  <a:ext cx="1406132" cy="612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en-US" dirty="0" smtClean="0">
                      <a:latin typeface="Calibri" panose="020F0502020204030204" pitchFamily="34" charset="0"/>
                      <a:cs typeface="Times New Roman" panose="02020603050405020304" pitchFamily="18" charset="0"/>
                    </a:rPr>
                    <a:t>Electrostatic Classifier</a:t>
                  </a:r>
                  <a:endParaRPr lang="en-US" altLang="en-US" dirty="0">
                    <a:latin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36" name="Curved Connector 135"/>
              <p:cNvCxnSpPr/>
              <p:nvPr/>
            </p:nvCxnSpPr>
            <p:spPr>
              <a:xfrm rot="10800000" flipH="1">
                <a:off x="564714" y="6203266"/>
                <a:ext cx="855248" cy="301039"/>
              </a:xfrm>
              <a:prstGeom prst="curvedConnector3">
                <a:avLst>
                  <a:gd name="adj1" fmla="val 66911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TextBox 12"/>
            <p:cNvSpPr txBox="1">
              <a:spLocks noChangeArrowheads="1"/>
            </p:cNvSpPr>
            <p:nvPr/>
          </p:nvSpPr>
          <p:spPr bwMode="auto">
            <a:xfrm rot="16200000">
              <a:off x="2262305" y="5174672"/>
              <a:ext cx="7860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DMA</a:t>
              </a:r>
              <a:endParaRPr lang="en-US" altLang="en-US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ALD theory</a:t>
            </a:r>
          </a:p>
        </p:txBody>
      </p:sp>
    </p:spTree>
    <p:extLst>
      <p:ext uri="{BB962C8B-B14F-4D97-AF65-F5344CB8AC3E}">
        <p14:creationId xmlns:p14="http://schemas.microsoft.com/office/powerpoint/2010/main" val="45015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81001" y="1683488"/>
            <a:ext cx="7300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p"/>
              <a:defRPr/>
            </a:pPr>
            <a:r>
              <a:rPr lang="en-US" altLang="zh-CN" sz="2800" b="1" dirty="0" smtClean="0">
                <a:latin typeface="Calibri" panose="020F0502020204030204" pitchFamily="34" charset="0"/>
                <a:ea typeface="宋体"/>
              </a:rPr>
              <a:t>  Introduction</a:t>
            </a:r>
          </a:p>
        </p:txBody>
      </p:sp>
      <p:sp>
        <p:nvSpPr>
          <p:cNvPr id="11" name="矩形 10"/>
          <p:cNvSpPr/>
          <p:nvPr/>
        </p:nvSpPr>
        <p:spPr>
          <a:xfrm>
            <a:off x="1066800" y="2362200"/>
            <a:ext cx="7300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p"/>
              <a:defRPr/>
            </a:pPr>
            <a:r>
              <a:rPr lang="en-US" altLang="zh-CN" sz="2800" b="1" dirty="0" smtClean="0">
                <a:latin typeface="Calibri" panose="020F0502020204030204" pitchFamily="34" charset="0"/>
                <a:ea typeface="宋体"/>
              </a:rPr>
              <a:t>  Sustainability challenges of ALD</a:t>
            </a:r>
          </a:p>
        </p:txBody>
      </p:sp>
      <p:sp>
        <p:nvSpPr>
          <p:cNvPr id="13" name="矩形 12"/>
          <p:cNvSpPr/>
          <p:nvPr/>
        </p:nvSpPr>
        <p:spPr>
          <a:xfrm>
            <a:off x="1066800" y="3733800"/>
            <a:ext cx="7232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p"/>
              <a:defRPr/>
            </a:pPr>
            <a:r>
              <a:rPr lang="en-US" altLang="zh-CN" sz="2800" b="1" dirty="0" smtClean="0">
                <a:latin typeface="Calibri" panose="020F0502020204030204" pitchFamily="34" charset="0"/>
                <a:ea typeface="宋体"/>
              </a:rPr>
              <a:t>  Case study: ALD of </a:t>
            </a:r>
            <a:r>
              <a:rPr lang="en-US" altLang="zh-CN" sz="2800" b="1" dirty="0">
                <a:latin typeface="Calibri" panose="020F0502020204030204" pitchFamily="34" charset="0"/>
                <a:ea typeface="宋体"/>
              </a:rPr>
              <a:t>Al</a:t>
            </a:r>
            <a:r>
              <a:rPr lang="en-US" altLang="zh-CN" sz="2800" b="1" baseline="-25000" dirty="0">
                <a:latin typeface="Calibri" panose="020F0502020204030204" pitchFamily="34" charset="0"/>
                <a:ea typeface="宋体"/>
              </a:rPr>
              <a:t>2</a:t>
            </a:r>
            <a:r>
              <a:rPr lang="en-US" altLang="zh-CN" sz="2800" b="1" dirty="0">
                <a:latin typeface="Calibri" panose="020F0502020204030204" pitchFamily="34" charset="0"/>
                <a:ea typeface="宋体"/>
              </a:rPr>
              <a:t>O</a:t>
            </a:r>
            <a:r>
              <a:rPr lang="en-US" altLang="zh-CN" sz="2800" b="1" baseline="-25000" dirty="0">
                <a:latin typeface="Calibri" panose="020F0502020204030204" pitchFamily="34" charset="0"/>
                <a:ea typeface="宋体"/>
              </a:rPr>
              <a:t>3</a:t>
            </a:r>
            <a:r>
              <a:rPr lang="en-US" altLang="zh-CN" sz="2800" b="1" dirty="0" smtClean="0">
                <a:latin typeface="Calibri" panose="020F0502020204030204" pitchFamily="34" charset="0"/>
                <a:ea typeface="宋体"/>
              </a:rPr>
              <a:t> </a:t>
            </a:r>
          </a:p>
        </p:txBody>
      </p:sp>
      <p:sp>
        <p:nvSpPr>
          <p:cNvPr id="14" name="矩形 13"/>
          <p:cNvSpPr/>
          <p:nvPr/>
        </p:nvSpPr>
        <p:spPr>
          <a:xfrm>
            <a:off x="1074549" y="3048000"/>
            <a:ext cx="7505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p"/>
              <a:defRPr/>
            </a:pPr>
            <a:r>
              <a:rPr lang="en-US" altLang="zh-CN" sz="2800" b="1" dirty="0">
                <a:latin typeface="Calibri" panose="020F0502020204030204" pitchFamily="34" charset="0"/>
                <a:ea typeface="宋体"/>
              </a:rPr>
              <a:t> </a:t>
            </a:r>
            <a:r>
              <a:rPr lang="en-US" altLang="zh-CN" sz="2800" b="1" dirty="0" smtClean="0">
                <a:latin typeface="Calibri" panose="020F0502020204030204" pitchFamily="34" charset="0"/>
                <a:ea typeface="宋体"/>
              </a:rPr>
              <a:t> ALD theory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2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6858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6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Overview</a:t>
            </a:r>
            <a:endParaRPr lang="en-US" altLang="zh-CN" sz="36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6800" y="4437337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p"/>
              <a:defRPr/>
            </a:pPr>
            <a:r>
              <a:rPr lang="en-US" altLang="zh-CN" sz="2800" b="1" dirty="0">
                <a:latin typeface="Calibri" panose="020F0502020204030204" pitchFamily="34" charset="0"/>
                <a:ea typeface="宋体"/>
              </a:rPr>
              <a:t>  Design of ALD process for </a:t>
            </a:r>
            <a:r>
              <a:rPr lang="en-US" altLang="zh-CN" sz="2800" b="1" dirty="0" smtClean="0">
                <a:latin typeface="Calibri" panose="020F0502020204030204" pitchFamily="34" charset="0"/>
                <a:ea typeface="宋体"/>
              </a:rPr>
              <a:t>sustainability</a:t>
            </a:r>
          </a:p>
        </p:txBody>
      </p:sp>
      <p:sp>
        <p:nvSpPr>
          <p:cNvPr id="15" name="矩形 14"/>
          <p:cNvSpPr/>
          <p:nvPr/>
        </p:nvSpPr>
        <p:spPr>
          <a:xfrm>
            <a:off x="1102242" y="5145759"/>
            <a:ext cx="815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p"/>
              <a:defRPr/>
            </a:pPr>
            <a:r>
              <a:rPr lang="en-US" altLang="zh-CN" sz="2800" b="1" dirty="0" smtClean="0">
                <a:latin typeface="Calibri" panose="020F0502020204030204" pitchFamily="34" charset="0"/>
                <a:ea typeface="宋体"/>
              </a:rPr>
              <a:t> 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79"/>
          <p:cNvSpPr/>
          <p:nvPr/>
        </p:nvSpPr>
        <p:spPr>
          <a:xfrm>
            <a:off x="304800" y="718121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Measurement of 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nanoparticles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TextBox 14"/>
          <p:cNvSpPr txBox="1">
            <a:spLocks noChangeArrowheads="1"/>
          </p:cNvSpPr>
          <p:nvPr/>
        </p:nvSpPr>
        <p:spPr bwMode="auto">
          <a:xfrm>
            <a:off x="687073" y="1295400"/>
            <a:ext cx="727280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  <a:cs typeface="Times New Roman" pitchFamily="18" charset="0"/>
              </a:rPr>
              <a:t>Collection of nanoparticles</a:t>
            </a:r>
          </a:p>
          <a:p>
            <a:endParaRPr lang="en-US" sz="2000" dirty="0" smtClean="0">
              <a:latin typeface="Calibri" panose="020F0502020204030204" pitchFamily="34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cs typeface="Times New Roman" pitchFamily="18" charset="0"/>
              </a:rPr>
              <a:t>Charge nanoparticles using DMA.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cs typeface="Times New Roman" pitchFamily="18" charset="0"/>
              </a:rPr>
              <a:t>When charged nanoparticles flow through the sampler with voltage, they will be collected on substrate.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689361" y="3200400"/>
            <a:ext cx="7771071" cy="3074970"/>
            <a:chOff x="689361" y="3392793"/>
            <a:chExt cx="7771071" cy="3074970"/>
          </a:xfrm>
        </p:grpSpPr>
        <p:grpSp>
          <p:nvGrpSpPr>
            <p:cNvPr id="56" name="Group 55"/>
            <p:cNvGrpSpPr/>
            <p:nvPr/>
          </p:nvGrpSpPr>
          <p:grpSpPr>
            <a:xfrm>
              <a:off x="689361" y="3392793"/>
              <a:ext cx="5112568" cy="3074970"/>
              <a:chOff x="691784" y="3212976"/>
              <a:chExt cx="5112568" cy="307497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691784" y="3212976"/>
                <a:ext cx="5112568" cy="3074970"/>
                <a:chOff x="3747935" y="3902247"/>
                <a:chExt cx="2929237" cy="1741669"/>
              </a:xfrm>
            </p:grpSpPr>
            <p:sp>
              <p:nvSpPr>
                <p:cNvPr id="9" name="Cube 8"/>
                <p:cNvSpPr/>
                <p:nvPr/>
              </p:nvSpPr>
              <p:spPr>
                <a:xfrm>
                  <a:off x="3749587" y="5392988"/>
                  <a:ext cx="1385562" cy="250928"/>
                </a:xfrm>
                <a:prstGeom prst="cube">
                  <a:avLst>
                    <a:gd name="adj" fmla="val 64107"/>
                  </a:avLst>
                </a:prstGeom>
                <a:solidFill>
                  <a:schemeClr val="accent3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0">
                  <a:schemeClr val="accent1"/>
                </a:lnRef>
                <a:fillRef idx="1003">
                  <a:schemeClr val="dk2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0" name="Cube 9"/>
                <p:cNvSpPr/>
                <p:nvPr/>
              </p:nvSpPr>
              <p:spPr>
                <a:xfrm>
                  <a:off x="3747935" y="4294954"/>
                  <a:ext cx="1028480" cy="1260234"/>
                </a:xfrm>
                <a:prstGeom prst="cube">
                  <a:avLst>
                    <a:gd name="adj" fmla="val 15790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3828631" y="4499023"/>
                  <a:ext cx="685800" cy="519928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bg1">
                      <a:lumMod val="85000"/>
                    </a:schemeClr>
                  </a:contourClr>
                </a:sp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" name="Cube 11"/>
                <p:cNvSpPr/>
                <p:nvPr/>
              </p:nvSpPr>
              <p:spPr>
                <a:xfrm>
                  <a:off x="5627185" y="4868010"/>
                  <a:ext cx="1049987" cy="763070"/>
                </a:xfrm>
                <a:prstGeom prst="cube">
                  <a:avLst>
                    <a:gd name="adj" fmla="val 20543"/>
                  </a:avLst>
                </a:prstGeom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0">
                  <a:schemeClr val="accent1"/>
                </a:lnRef>
                <a:fillRef idx="1003">
                  <a:schemeClr val="dk2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>
                  <a:off x="3919091" y="4587983"/>
                  <a:ext cx="502435" cy="347472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harsh" dir="t"/>
                </a:scene3d>
                <a:sp3d extrusionH="82550" contourW="12700" prstMaterial="clear">
                  <a:bevelT w="25400" h="19050" prst="cross"/>
                  <a:bevelB w="6350" h="38100" prst="angle"/>
                  <a:extrusionClr>
                    <a:schemeClr val="bg1">
                      <a:lumMod val="85000"/>
                    </a:schemeClr>
                  </a:extrusionClr>
                  <a:contourClr>
                    <a:schemeClr val="bg1">
                      <a:lumMod val="85000"/>
                    </a:schemeClr>
                  </a:contourClr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4" name="Oval 13"/>
                <p:cNvSpPr/>
                <p:nvPr/>
              </p:nvSpPr>
              <p:spPr>
                <a:xfrm>
                  <a:off x="4438819" y="4663947"/>
                  <a:ext cx="165552" cy="16749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>
                  <a:off x="4457477" y="4685744"/>
                  <a:ext cx="128016" cy="128016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/>
                </a:scene3d>
                <a:sp3d extrusionH="19050">
                  <a:bevelT w="19050" h="82550"/>
                  <a:bevelB w="38100" h="114300"/>
                  <a:extrusionClr>
                    <a:schemeClr val="bg1">
                      <a:lumMod val="65000"/>
                    </a:schemeClr>
                  </a:extrusionClr>
                  <a:contourClr>
                    <a:schemeClr val="bg1">
                      <a:lumMod val="65000"/>
                    </a:schemeClr>
                  </a:contourClr>
                </a:sp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3935940" y="4598742"/>
                  <a:ext cx="466344" cy="32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" name="Cube 16"/>
                <p:cNvSpPr/>
                <p:nvPr/>
              </p:nvSpPr>
              <p:spPr>
                <a:xfrm>
                  <a:off x="4298479" y="4188254"/>
                  <a:ext cx="480572" cy="269108"/>
                </a:xfrm>
                <a:prstGeom prst="cube">
                  <a:avLst>
                    <a:gd name="adj" fmla="val 60128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" name="Can 17"/>
                <p:cNvSpPr/>
                <p:nvPr/>
              </p:nvSpPr>
              <p:spPr>
                <a:xfrm rot="4947023">
                  <a:off x="4253698" y="5236562"/>
                  <a:ext cx="45719" cy="170093"/>
                </a:xfrm>
                <a:prstGeom prst="can">
                  <a:avLst/>
                </a:prstGeom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harsh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" name="Can 18"/>
                <p:cNvSpPr/>
                <p:nvPr/>
              </p:nvSpPr>
              <p:spPr>
                <a:xfrm rot="4947023">
                  <a:off x="4293537" y="5292952"/>
                  <a:ext cx="73152" cy="46484"/>
                </a:xfrm>
                <a:prstGeom prst="can">
                  <a:avLst/>
                </a:prstGeom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harsh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" name="Can 19"/>
                <p:cNvSpPr/>
                <p:nvPr/>
              </p:nvSpPr>
              <p:spPr>
                <a:xfrm rot="4947023">
                  <a:off x="4342404" y="5260757"/>
                  <a:ext cx="91440" cy="95033"/>
                </a:xfrm>
                <a:prstGeom prst="can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>
                    <a:rot lat="0" lon="0" rev="0"/>
                  </a:camera>
                  <a:lightRig rig="harsh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" name="Can 20"/>
                <p:cNvSpPr/>
                <p:nvPr/>
              </p:nvSpPr>
              <p:spPr>
                <a:xfrm rot="4947023">
                  <a:off x="4379703" y="5274686"/>
                  <a:ext cx="118872" cy="58663"/>
                </a:xfrm>
                <a:prstGeom prst="can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>
                    <a:rot lat="0" lon="0" rev="0"/>
                  </a:camera>
                  <a:lightRig rig="harsh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" name="Cube 21"/>
                <p:cNvSpPr/>
                <p:nvPr/>
              </p:nvSpPr>
              <p:spPr>
                <a:xfrm>
                  <a:off x="4424806" y="4200947"/>
                  <a:ext cx="284259" cy="158067"/>
                </a:xfrm>
                <a:prstGeom prst="cube">
                  <a:avLst>
                    <a:gd name="adj" fmla="val 60128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" name="Can 22"/>
                <p:cNvSpPr/>
                <p:nvPr/>
              </p:nvSpPr>
              <p:spPr>
                <a:xfrm rot="5400000">
                  <a:off x="4667114" y="4249802"/>
                  <a:ext cx="45719" cy="63067"/>
                </a:xfrm>
                <a:prstGeom prst="can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" name="Can 23"/>
                <p:cNvSpPr/>
                <p:nvPr/>
              </p:nvSpPr>
              <p:spPr>
                <a:xfrm rot="5400000">
                  <a:off x="4691484" y="5323910"/>
                  <a:ext cx="45719" cy="63067"/>
                </a:xfrm>
                <a:prstGeom prst="can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 rot="5400000">
                  <a:off x="6051753" y="5284749"/>
                  <a:ext cx="438965" cy="78566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bg1">
                      <a:lumMod val="85000"/>
                    </a:schemeClr>
                  </a:contourClr>
                </a:sp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 rot="5400000">
                  <a:off x="6084974" y="5290842"/>
                  <a:ext cx="371500" cy="50602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harsh" dir="t"/>
                </a:scene3d>
                <a:sp3d extrusionH="82550" contourW="12700" prstMaterial="clear">
                  <a:bevelT w="25400" h="19050" prst="cross"/>
                  <a:bevelB w="6350" h="38100" prst="angle"/>
                  <a:extrusionClr>
                    <a:schemeClr val="bg1">
                      <a:lumMod val="85000"/>
                    </a:schemeClr>
                  </a:extrusionClr>
                  <a:contourClr>
                    <a:schemeClr val="bg1">
                      <a:lumMod val="85000"/>
                    </a:schemeClr>
                  </a:contourClr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 rot="5400000">
                  <a:off x="6086296" y="5301173"/>
                  <a:ext cx="371502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8" name="Cube 27"/>
                <p:cNvSpPr/>
                <p:nvPr/>
              </p:nvSpPr>
              <p:spPr>
                <a:xfrm>
                  <a:off x="4729031" y="5384018"/>
                  <a:ext cx="375285" cy="152400"/>
                </a:xfrm>
                <a:prstGeom prst="cube">
                  <a:avLst>
                    <a:gd name="adj" fmla="val 72857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effectLst/>
              </p:spPr>
              <p:style>
                <a:lnRef idx="0">
                  <a:schemeClr val="accent1"/>
                </a:lnRef>
                <a:fillRef idx="1003">
                  <a:schemeClr val="dk2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9" name="Can 28"/>
                <p:cNvSpPr/>
                <p:nvPr/>
              </p:nvSpPr>
              <p:spPr>
                <a:xfrm>
                  <a:off x="4823012" y="4361714"/>
                  <a:ext cx="200513" cy="1108004"/>
                </a:xfrm>
                <a:prstGeom prst="can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scene3d>
                  <a:camera prst="orthographicFront">
                    <a:rot lat="0" lon="0" rev="0"/>
                  </a:camera>
                  <a:lightRig rig="balanced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30" name="Curved Connector 29"/>
                <p:cNvCxnSpPr/>
                <p:nvPr/>
              </p:nvCxnSpPr>
              <p:spPr>
                <a:xfrm flipV="1">
                  <a:off x="4727864" y="3984752"/>
                  <a:ext cx="323145" cy="1370692"/>
                </a:xfrm>
                <a:prstGeom prst="curvedConnector3">
                  <a:avLst>
                    <a:gd name="adj1" fmla="val 141469"/>
                  </a:avLst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Can 30"/>
                <p:cNvSpPr/>
                <p:nvPr/>
              </p:nvSpPr>
              <p:spPr>
                <a:xfrm>
                  <a:off x="4789937" y="4321357"/>
                  <a:ext cx="265176" cy="91440"/>
                </a:xfrm>
                <a:prstGeom prst="can">
                  <a:avLst>
                    <a:gd name="adj" fmla="val 42738"/>
                  </a:avLst>
                </a:prstGeom>
                <a:solidFill>
                  <a:schemeClr val="accent5">
                    <a:lumMod val="75000"/>
                  </a:schemeClr>
                </a:solidFill>
                <a:effectLst/>
                <a:scene3d>
                  <a:camera prst="orthographicFront">
                    <a:rot lat="0" lon="0" rev="0"/>
                  </a:camera>
                  <a:lightRig rig="balanced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2" name="Can 31"/>
                <p:cNvSpPr/>
                <p:nvPr/>
              </p:nvSpPr>
              <p:spPr>
                <a:xfrm>
                  <a:off x="4821724" y="4055344"/>
                  <a:ext cx="200513" cy="294458"/>
                </a:xfrm>
                <a:prstGeom prst="can">
                  <a:avLst>
                    <a:gd name="adj" fmla="val 13878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scene3d>
                  <a:camera prst="orthographicFront">
                    <a:rot lat="0" lon="0" rev="0"/>
                  </a:camera>
                  <a:lightRig rig="balanced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3" name="Can 32"/>
                <p:cNvSpPr/>
                <p:nvPr/>
              </p:nvSpPr>
              <p:spPr>
                <a:xfrm>
                  <a:off x="4789728" y="4030158"/>
                  <a:ext cx="265176" cy="91440"/>
                </a:xfrm>
                <a:prstGeom prst="can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scene3d>
                  <a:camera prst="orthographicFront">
                    <a:rot lat="0" lon="0" rev="0"/>
                  </a:camera>
                  <a:lightRig rig="balanced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34" name="Curved Connector 33"/>
                <p:cNvCxnSpPr/>
                <p:nvPr/>
              </p:nvCxnSpPr>
              <p:spPr>
                <a:xfrm flipV="1">
                  <a:off x="4702888" y="4034168"/>
                  <a:ext cx="359957" cy="247707"/>
                </a:xfrm>
                <a:prstGeom prst="curvedConnector3">
                  <a:avLst>
                    <a:gd name="adj1" fmla="val 163508"/>
                  </a:avLst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Can 34"/>
                <p:cNvSpPr/>
                <p:nvPr/>
              </p:nvSpPr>
              <p:spPr>
                <a:xfrm>
                  <a:off x="4776414" y="3902247"/>
                  <a:ext cx="292608" cy="165010"/>
                </a:xfrm>
                <a:prstGeom prst="can">
                  <a:avLst/>
                </a:prstGeom>
                <a:solidFill>
                  <a:schemeClr val="accent5">
                    <a:lumMod val="75000"/>
                  </a:schemeClr>
                </a:solidFill>
                <a:effectLst/>
                <a:scene3d>
                  <a:camera prst="orthographicFront">
                    <a:rot lat="0" lon="0" rev="0"/>
                  </a:camera>
                  <a:lightRig rig="balanced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6" name="Can 35"/>
                <p:cNvSpPr/>
                <p:nvPr/>
              </p:nvSpPr>
              <p:spPr>
                <a:xfrm rot="5400000">
                  <a:off x="5059768" y="5424876"/>
                  <a:ext cx="45719" cy="63067"/>
                </a:xfrm>
                <a:prstGeom prst="can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" name="Can 37"/>
                <p:cNvSpPr/>
                <p:nvPr/>
              </p:nvSpPr>
              <p:spPr>
                <a:xfrm>
                  <a:off x="5755624" y="4701448"/>
                  <a:ext cx="416864" cy="292215"/>
                </a:xfrm>
                <a:prstGeom prst="can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cene3d>
                  <a:camera prst="orthographicFront">
                    <a:rot lat="0" lon="0" rev="0"/>
                  </a:camera>
                  <a:lightRig rig="harsh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 rot="5400000">
                  <a:off x="6247006" y="5529430"/>
                  <a:ext cx="49594" cy="4620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 extrusionH="19050">
                  <a:bevelT w="19050" h="82550"/>
                  <a:bevelB w="38100" h="114300"/>
                  <a:extrusionClr>
                    <a:schemeClr val="bg1">
                      <a:lumMod val="65000"/>
                    </a:schemeClr>
                  </a:extrusionClr>
                  <a:contourClr>
                    <a:schemeClr val="bg1">
                      <a:lumMod val="65000"/>
                    </a:schemeClr>
                  </a:contourClr>
                </a:sp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" name="Can 40"/>
                <p:cNvSpPr/>
                <p:nvPr/>
              </p:nvSpPr>
              <p:spPr>
                <a:xfrm>
                  <a:off x="5921982" y="4564236"/>
                  <a:ext cx="73152" cy="174208"/>
                </a:xfrm>
                <a:prstGeom prst="can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cene3d>
                  <a:camera prst="orthographicFront"/>
                  <a:lightRig rig="harsh" dir="t"/>
                </a:scene3d>
                <a:sp3d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37" name="Curved Connector 36"/>
                <p:cNvCxnSpPr/>
                <p:nvPr/>
              </p:nvCxnSpPr>
              <p:spPr>
                <a:xfrm rot="16200000" flipH="1" flipV="1">
                  <a:off x="5098088" y="4590908"/>
                  <a:ext cx="874095" cy="844397"/>
                </a:xfrm>
                <a:prstGeom prst="curvedConnector4">
                  <a:avLst>
                    <a:gd name="adj1" fmla="val -14813"/>
                    <a:gd name="adj2" fmla="val 52664"/>
                  </a:avLst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TextBox 12"/>
              <p:cNvSpPr txBox="1">
                <a:spLocks noChangeArrowheads="1"/>
              </p:cNvSpPr>
              <p:nvPr/>
            </p:nvSpPr>
            <p:spPr bwMode="auto">
              <a:xfrm rot="16200000">
                <a:off x="2353302" y="4590075"/>
                <a:ext cx="786007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>
                    <a:latin typeface="Calibri" panose="020F0502020204030204" pitchFamily="34" charset="0"/>
                    <a:cs typeface="Times New Roman" panose="02020603050405020304" pitchFamily="18" charset="0"/>
                  </a:rPr>
                  <a:t>DMA</a:t>
                </a:r>
                <a:endParaRPr lang="en-US" altLang="en-US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TextBox 12"/>
              <p:cNvSpPr txBox="1">
                <a:spLocks noChangeArrowheads="1"/>
              </p:cNvSpPr>
              <p:nvPr/>
            </p:nvSpPr>
            <p:spPr bwMode="auto">
              <a:xfrm>
                <a:off x="4046437" y="5406718"/>
                <a:ext cx="105343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>
                    <a:latin typeface="Calibri" panose="020F0502020204030204" pitchFamily="34" charset="0"/>
                    <a:cs typeface="Times New Roman" panose="02020603050405020304" pitchFamily="18" charset="0"/>
                  </a:rPr>
                  <a:t>Aerosol Sampler</a:t>
                </a:r>
                <a:endParaRPr lang="en-US" altLang="en-US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6723072" y="3752541"/>
              <a:ext cx="1737360" cy="2484771"/>
              <a:chOff x="6723072" y="3752541"/>
              <a:chExt cx="1737360" cy="2484771"/>
            </a:xfrm>
          </p:grpSpPr>
          <p:pic>
            <p:nvPicPr>
              <p:cNvPr id="57" name="Picture 5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626" t="15030" r="24801" b="3839"/>
              <a:stretch/>
            </p:blipFill>
            <p:spPr>
              <a:xfrm>
                <a:off x="6723072" y="3752541"/>
                <a:ext cx="1737360" cy="1228864"/>
              </a:xfrm>
              <a:prstGeom prst="rect">
                <a:avLst/>
              </a:prstGeom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14" r="30313" b="19226"/>
              <a:stretch/>
            </p:blipFill>
            <p:spPr>
              <a:xfrm>
                <a:off x="6723072" y="5013868"/>
                <a:ext cx="1737360" cy="1223444"/>
              </a:xfrm>
              <a:prstGeom prst="rect">
                <a:avLst/>
              </a:prstGeom>
            </p:spPr>
          </p:pic>
        </p:grpSp>
        <p:sp>
          <p:nvSpPr>
            <p:cNvPr id="60" name="Up Arrow Callout 59"/>
            <p:cNvSpPr/>
            <p:nvPr/>
          </p:nvSpPr>
          <p:spPr>
            <a:xfrm rot="5400000">
              <a:off x="4824447" y="3756946"/>
              <a:ext cx="951870" cy="2357655"/>
            </a:xfrm>
            <a:prstGeom prst="upArrowCallout">
              <a:avLst>
                <a:gd name="adj1" fmla="val 9630"/>
                <a:gd name="adj2" fmla="val 12512"/>
                <a:gd name="adj3" fmla="val 13472"/>
                <a:gd name="adj4" fmla="val 38216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</p:grpSp>
      <p:sp>
        <p:nvSpPr>
          <p:cNvPr id="46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ALD theory</a:t>
            </a:r>
          </a:p>
        </p:txBody>
      </p:sp>
    </p:spTree>
    <p:extLst>
      <p:ext uri="{BB962C8B-B14F-4D97-AF65-F5344CB8AC3E}">
        <p14:creationId xmlns:p14="http://schemas.microsoft.com/office/powerpoint/2010/main" val="43460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</a:t>
            </a: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Al</a:t>
            </a:r>
            <a:r>
              <a:rPr lang="en-US" altLang="zh-CN" sz="32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ALD of Al</a:t>
            </a:r>
            <a:r>
              <a:rPr lang="en-US" altLang="zh-CN" sz="24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24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400" y="1158815"/>
            <a:ext cx="8382000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ALD of Al</a:t>
            </a:r>
            <a:r>
              <a:rPr lang="en-US" altLang="zh-CN" sz="20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20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3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is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studied as a model ALD process due to 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its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high </a:t>
            </a:r>
            <a:r>
              <a:rPr lang="en-US" altLang="zh-CN" sz="20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dielectric 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constant(k), </a:t>
            </a:r>
            <a:r>
              <a:rPr lang="en-US" altLang="zh-CN" sz="20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high thermal stability and good adhesion to many surfaces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.</a:t>
            </a:r>
            <a:endParaRPr lang="en-US" altLang="zh-CN" sz="2000" kern="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</a:t>
            </a:r>
            <a:r>
              <a:rPr lang="en-US" altLang="zh-CN" sz="20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20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20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 thin film applications:</a:t>
            </a:r>
          </a:p>
          <a:p>
            <a:pPr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2000" kern="0" dirty="0" smtClean="0">
                <a:latin typeface="Calibri" panose="020F0502020204030204" pitchFamily="34" charset="0"/>
              </a:rPr>
              <a:t>High-k </a:t>
            </a:r>
            <a:r>
              <a:rPr lang="en-US" altLang="zh-CN" sz="2000" kern="0" dirty="0">
                <a:latin typeface="Calibri" panose="020F0502020204030204" pitchFamily="34" charset="0"/>
              </a:rPr>
              <a:t>gate dielectric </a:t>
            </a:r>
            <a:r>
              <a:rPr lang="en-US" altLang="zh-CN" sz="2000" kern="0" dirty="0" smtClean="0">
                <a:latin typeface="Calibri" panose="020F0502020204030204" pitchFamily="34" charset="0"/>
              </a:rPr>
              <a:t>in silicon </a:t>
            </a:r>
            <a:r>
              <a:rPr lang="en-US" altLang="zh-CN" sz="2000" kern="0" dirty="0">
                <a:latin typeface="Calibri" panose="020F0502020204030204" pitchFamily="34" charset="0"/>
              </a:rPr>
              <a:t>microelectronics; dynamic random access memory (DRAM) with trench </a:t>
            </a:r>
            <a:r>
              <a:rPr lang="en-US" altLang="zh-CN" sz="2000" kern="0" dirty="0" smtClean="0">
                <a:latin typeface="Calibri" panose="020F0502020204030204" pitchFamily="34" charset="0"/>
              </a:rPr>
              <a:t>structures; etc.</a:t>
            </a:r>
          </a:p>
        </p:txBody>
      </p:sp>
      <p:sp>
        <p:nvSpPr>
          <p:cNvPr id="5" name="矩形 4"/>
          <p:cNvSpPr/>
          <p:nvPr/>
        </p:nvSpPr>
        <p:spPr>
          <a:xfrm>
            <a:off x="228600" y="6400800"/>
            <a:ext cx="4267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IEEE International, 2007, pp. 247-250</a:t>
            </a: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975360" y="3247707"/>
            <a:ext cx="2951953" cy="240950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6280" y="5708431"/>
            <a:ext cx="3474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  <a:ea typeface="宋体"/>
                <a:cs typeface="Times New Roman" pitchFamily="18" charset="0"/>
              </a:rPr>
              <a:t>TEM of high-k dielectric with metal gate for 45 nm PMOS </a:t>
            </a:r>
            <a:r>
              <a:rPr lang="en-US" sz="16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transistor</a:t>
            </a:r>
            <a:endParaRPr lang="zh-CN" altLang="en-US" sz="16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7280" y="5689042"/>
            <a:ext cx="3474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Calibri" panose="020F0502020204030204" pitchFamily="34" charset="0"/>
                <a:ea typeface="宋体"/>
                <a:cs typeface="Times New Roman" pitchFamily="18" charset="0"/>
              </a:rPr>
              <a:t>300 </a:t>
            </a:r>
            <a:r>
              <a:rPr lang="en-US" sz="1600" dirty="0">
                <a:latin typeface="Calibri" panose="020F0502020204030204" pitchFamily="34" charset="0"/>
                <a:ea typeface="宋体"/>
                <a:cs typeface="Times New Roman" pitchFamily="18" charset="0"/>
              </a:rPr>
              <a:t>nm Al2O3 ALD thin film on a Si wafer with a trench structure for DRAM application</a:t>
            </a:r>
            <a:endParaRPr lang="zh-CN" altLang="en-US" sz="16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6442231"/>
            <a:ext cx="4267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altLang="zh-CN" sz="14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Chem. Rev., 110 (2010) 111-131</a:t>
            </a:r>
            <a:endParaRPr lang="en-US" altLang="zh-CN" sz="1400" b="1" i="1" kern="0" dirty="0">
              <a:solidFill>
                <a:schemeClr val="tx2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5042535" y="3287692"/>
            <a:ext cx="3234690" cy="2380615"/>
          </a:xfrm>
          <a:prstGeom prst="rect">
            <a:avLst/>
          </a:prstGeom>
        </p:spPr>
      </p:pic>
      <p:sp>
        <p:nvSpPr>
          <p:cNvPr id="1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21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72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22</a:t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800" y="1337490"/>
            <a:ext cx="5791200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Most studied precursors: </a:t>
            </a:r>
          </a:p>
          <a:p>
            <a:pPr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2000" dirty="0" smtClean="0">
                <a:latin typeface="Calibri" panose="020F0502020204030204" pitchFamily="34" charset="0"/>
                <a:ea typeface="宋体"/>
              </a:rPr>
              <a:t>Tri-methyl-aluminum </a:t>
            </a:r>
            <a:r>
              <a:rPr lang="en-US" altLang="zh-CN" sz="2000" dirty="0">
                <a:latin typeface="Calibri" panose="020F0502020204030204" pitchFamily="34" charset="0"/>
                <a:ea typeface="宋体"/>
              </a:rPr>
              <a:t>[Al(CH</a:t>
            </a:r>
            <a:r>
              <a:rPr lang="en-US" altLang="zh-CN" sz="2000" baseline="-25000" dirty="0">
                <a:latin typeface="Calibri" panose="020F0502020204030204" pitchFamily="34" charset="0"/>
                <a:ea typeface="宋体"/>
              </a:rPr>
              <a:t>3</a:t>
            </a:r>
            <a:r>
              <a:rPr lang="en-US" altLang="zh-CN" sz="2000" dirty="0">
                <a:latin typeface="Calibri" panose="020F0502020204030204" pitchFamily="34" charset="0"/>
                <a:ea typeface="宋体"/>
              </a:rPr>
              <a:t>)</a:t>
            </a:r>
            <a:r>
              <a:rPr lang="en-US" altLang="zh-CN" sz="2000" baseline="-25000" dirty="0">
                <a:latin typeface="Calibri" panose="020F0502020204030204" pitchFamily="34" charset="0"/>
                <a:ea typeface="宋体"/>
              </a:rPr>
              <a:t>3</a:t>
            </a:r>
            <a:r>
              <a:rPr lang="en-US" altLang="zh-CN" sz="2000" dirty="0">
                <a:latin typeface="Calibri" panose="020F0502020204030204" pitchFamily="34" charset="0"/>
                <a:ea typeface="宋体"/>
              </a:rPr>
              <a:t>, or Al(Me)</a:t>
            </a:r>
            <a:r>
              <a:rPr lang="en-US" altLang="zh-CN" sz="2000" baseline="-25000" dirty="0">
                <a:latin typeface="Calibri" panose="020F0502020204030204" pitchFamily="34" charset="0"/>
                <a:ea typeface="宋体"/>
              </a:rPr>
              <a:t>3</a:t>
            </a:r>
            <a:r>
              <a:rPr lang="en-US" altLang="zh-CN" sz="2000" dirty="0">
                <a:latin typeface="Calibri" panose="020F0502020204030204" pitchFamily="34" charset="0"/>
                <a:ea typeface="宋体"/>
              </a:rPr>
              <a:t>, or TMA] as the metal </a:t>
            </a:r>
            <a:r>
              <a:rPr lang="en-US" altLang="zh-CN" sz="2000" dirty="0" smtClean="0">
                <a:latin typeface="Calibri" panose="020F0502020204030204" pitchFamily="34" charset="0"/>
                <a:ea typeface="宋体"/>
              </a:rPr>
              <a:t>provider; H</a:t>
            </a:r>
            <a:r>
              <a:rPr lang="en-US" altLang="zh-CN" sz="2000" baseline="-25000" dirty="0" smtClean="0">
                <a:latin typeface="Calibri" panose="020F0502020204030204" pitchFamily="34" charset="0"/>
                <a:ea typeface="宋体"/>
              </a:rPr>
              <a:t>2</a:t>
            </a:r>
            <a:r>
              <a:rPr lang="en-US" altLang="zh-CN" sz="2000" dirty="0" smtClean="0">
                <a:latin typeface="Calibri" panose="020F0502020204030204" pitchFamily="34" charset="0"/>
                <a:ea typeface="宋体"/>
              </a:rPr>
              <a:t>O </a:t>
            </a:r>
            <a:r>
              <a:rPr lang="en-US" altLang="zh-CN" sz="2000" dirty="0">
                <a:latin typeface="Calibri" panose="020F0502020204030204" pitchFamily="34" charset="0"/>
                <a:ea typeface="宋体"/>
              </a:rPr>
              <a:t>as the </a:t>
            </a:r>
            <a:r>
              <a:rPr lang="en-US" altLang="zh-CN" sz="2000" dirty="0" smtClean="0">
                <a:latin typeface="Calibri" panose="020F0502020204030204" pitchFamily="34" charset="0"/>
                <a:ea typeface="宋体"/>
              </a:rPr>
              <a:t>oxidant.</a:t>
            </a:r>
            <a:endParaRPr lang="en-US" altLang="zh-CN" sz="2000" kern="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dirty="0" smtClean="0">
                <a:latin typeface="Calibri" panose="020F0502020204030204" pitchFamily="34" charset="0"/>
                <a:ea typeface="宋体"/>
              </a:rPr>
              <a:t>The </a:t>
            </a:r>
            <a:r>
              <a:rPr lang="en-US" altLang="zh-CN" sz="2000" dirty="0">
                <a:latin typeface="Calibri" panose="020F0502020204030204" pitchFamily="34" charset="0"/>
                <a:ea typeface="宋体"/>
              </a:rPr>
              <a:t>overall reaction with the two reactants:</a:t>
            </a:r>
            <a:endParaRPr lang="en-US" altLang="zh-CN" sz="2000" kern="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869159"/>
              </p:ext>
            </p:extLst>
          </p:nvPr>
        </p:nvGraphicFramePr>
        <p:xfrm>
          <a:off x="2057400" y="3071298"/>
          <a:ext cx="3962400" cy="393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48" name="Equation" r:id="rId4" imgW="2400300" imgH="241300" progId="Equation.DSMT4">
                  <p:embed/>
                </p:oleObj>
              </mc:Choice>
              <mc:Fallback>
                <p:oleObj name="Equation" r:id="rId4" imgW="2400300" imgH="241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071298"/>
                        <a:ext cx="3962400" cy="393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188854"/>
              </p:ext>
            </p:extLst>
          </p:nvPr>
        </p:nvGraphicFramePr>
        <p:xfrm>
          <a:off x="4259580" y="5744387"/>
          <a:ext cx="3979583" cy="424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49" name="Equation" r:id="rId6" imgW="2400300" imgH="241300" progId="Equation.DSMT4">
                  <p:embed/>
                </p:oleObj>
              </mc:Choice>
              <mc:Fallback>
                <p:oleObj name="Equation" r:id="rId6" imgW="2400300" imgH="241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9580" y="5744387"/>
                        <a:ext cx="3979583" cy="4246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304800" y="3562290"/>
            <a:ext cx="8534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In ALD, the reaction </a:t>
            </a:r>
            <a:r>
              <a:rPr lang="en-US" altLang="zh-CN" sz="2000" kern="0" dirty="0">
                <a:solidFill>
                  <a:srgbClr val="FF0000"/>
                </a:solidFill>
                <a:latin typeface="Calibri" panose="020F0502020204030204" pitchFamily="34" charset="0"/>
              </a:rPr>
              <a:t>is separated into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two half surface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reactions:</a:t>
            </a:r>
          </a:p>
        </p:txBody>
      </p:sp>
      <p:pic>
        <p:nvPicPr>
          <p:cNvPr id="22" name="Picture 206"/>
          <p:cNvPicPr>
            <a:picLocks noChangeAspect="1" noChangeArrowheads="1"/>
          </p:cNvPicPr>
          <p:nvPr/>
        </p:nvPicPr>
        <p:blipFill rotWithShape="1">
          <a:blip r:embed="rId8"/>
          <a:srcRect l="771" t="55391" r="1430" b="2644"/>
          <a:stretch/>
        </p:blipFill>
        <p:spPr bwMode="auto">
          <a:xfrm>
            <a:off x="635960" y="3958457"/>
            <a:ext cx="3629025" cy="1325618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23" name="Picture 206"/>
          <p:cNvPicPr>
            <a:picLocks noChangeAspect="1" noChangeArrowheads="1"/>
          </p:cNvPicPr>
          <p:nvPr/>
        </p:nvPicPr>
        <p:blipFill rotWithShape="1">
          <a:blip r:embed="rId8"/>
          <a:srcRect l="1323" t="1678" r="2856" b="56358"/>
          <a:stretch/>
        </p:blipFill>
        <p:spPr bwMode="auto">
          <a:xfrm>
            <a:off x="533400" y="5284075"/>
            <a:ext cx="3607760" cy="134532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354910"/>
              </p:ext>
            </p:extLst>
          </p:nvPr>
        </p:nvGraphicFramePr>
        <p:xfrm>
          <a:off x="3962400" y="4539965"/>
          <a:ext cx="5107207" cy="400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50" name="Equation" r:id="rId9" imgW="3276600" imgH="241300" progId="Equation.DSMT4">
                  <p:embed/>
                </p:oleObj>
              </mc:Choice>
              <mc:Fallback>
                <p:oleObj name="Equation" r:id="rId9" imgW="3276600" imgH="241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539965"/>
                        <a:ext cx="5107207" cy="4008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657600" y="998936"/>
            <a:ext cx="281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1600" kern="0" dirty="0" smtClean="0">
                <a:solidFill>
                  <a:srgbClr val="FF0000"/>
                </a:solidFill>
                <a:latin typeface="Calibri" panose="020F0502020204030204" pitchFamily="34" charset="0"/>
              </a:rPr>
              <a:t>Precursors for Al</a:t>
            </a:r>
            <a:r>
              <a:rPr lang="en-US" altLang="zh-CN" sz="1600" kern="0" baseline="-25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1600" kern="0" dirty="0" smtClean="0">
                <a:solidFill>
                  <a:srgbClr val="FF0000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1600" kern="0" baseline="-25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3</a:t>
            </a:r>
            <a:r>
              <a:rPr lang="en-US" altLang="zh-CN" sz="1600" kern="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ALD</a:t>
            </a:r>
            <a:r>
              <a:rPr lang="en-US" altLang="zh-CN" sz="1600" kern="0" dirty="0" smtClean="0">
                <a:solidFill>
                  <a:srgbClr val="FF0000"/>
                </a:solidFill>
                <a:latin typeface="Calibri" panose="020F0502020204030204" pitchFamily="34" charset="0"/>
                <a:sym typeface="Wingdings" pitchFamily="2" charset="2"/>
              </a:rPr>
              <a:t></a:t>
            </a:r>
            <a:endParaRPr lang="en-US" altLang="zh-CN" sz="1600" kern="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</a:t>
            </a: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of Al</a:t>
            </a:r>
            <a:r>
              <a:rPr lang="en-US" altLang="zh-CN" sz="32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925543"/>
              </p:ext>
            </p:extLst>
          </p:nvPr>
        </p:nvGraphicFramePr>
        <p:xfrm>
          <a:off x="6274760" y="823163"/>
          <a:ext cx="2745858" cy="274320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435823"/>
                <a:gridCol w="1310035"/>
              </a:tblGrid>
              <a:tr h="1019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Metal provider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Oxidant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AlCl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AlCl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AlBr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zh-CN" sz="12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Al(CH</a:t>
                      </a:r>
                      <a:r>
                        <a:rPr lang="en-US" sz="1200" b="1" kern="100" baseline="-2500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200" b="1" kern="10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200" b="1" kern="100" baseline="-2500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b="1" kern="10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en-US" sz="1200" b="1" kern="100" baseline="-250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zh-CN" sz="1200" b="1" kern="1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Al(CH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Al(CH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Al(CH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zh-CN" sz="12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Al(CH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r>
                        <a:rPr lang="en-US" sz="1200" kern="100" baseline="-25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1200" kern="10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Al(CH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2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1200" kern="1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304800" y="718121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ALD of Al</a:t>
            </a:r>
            <a:r>
              <a:rPr lang="en-US" altLang="zh-CN" sz="24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2400" b="1" kern="0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02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89560" y="762000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Times New Roman" pitchFamily="18" charset="0"/>
              </a:rPr>
              <a:t>Modeling 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Times New Roman" pitchFamily="18" charset="0"/>
              </a:rPr>
              <a:t>the ALD process</a:t>
            </a:r>
            <a:endParaRPr lang="en-US" altLang="zh-CN" sz="2400" b="1" kern="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81000" y="1295400"/>
            <a:ext cx="403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Wingdings" pitchFamily="2" charset="2"/>
              <a:buChar char="Ø"/>
              <a:defRPr/>
            </a:pPr>
            <a:r>
              <a:rPr lang="en-US" altLang="zh-CN" sz="2000" b="1" kern="0" dirty="0">
                <a:solidFill>
                  <a:schemeClr val="tx2"/>
                </a:solidFill>
                <a:latin typeface="Bell MT" pitchFamily="18" charset="0"/>
                <a:ea typeface="宋体" pitchFamily="2" charset="-122"/>
              </a:rPr>
              <a:t>Numerical implementation</a:t>
            </a:r>
          </a:p>
        </p:txBody>
      </p:sp>
      <p:pic>
        <p:nvPicPr>
          <p:cNvPr id="13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066800"/>
            <a:ext cx="43307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704850" y="1676400"/>
            <a:ext cx="31813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a) Cambridge Nanotech Savannah S100 ALD system; (b) 3D model of the S100 ALD reactor system; (c) Fluid numerical domain based on S100 ALD reactor system.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3886200" y="2117139"/>
            <a:ext cx="228600" cy="2286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457200" y="3387356"/>
            <a:ext cx="3733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Wingdings" pitchFamily="2" charset="2"/>
              <a:buChar char="Ø"/>
              <a:defRPr/>
            </a:pPr>
            <a:r>
              <a:rPr lang="en-US" altLang="zh-CN" sz="2000" b="1" kern="0" dirty="0">
                <a:solidFill>
                  <a:schemeClr val="tx2"/>
                </a:solidFill>
                <a:latin typeface="Bell MT" pitchFamily="18" charset="0"/>
              </a:rPr>
              <a:t>E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Bell MT" pitchFamily="18" charset="0"/>
              </a:rPr>
              <a:t>xperimental results</a:t>
            </a:r>
            <a:endParaRPr lang="en-US" altLang="zh-CN" sz="2000" b="1" kern="0" dirty="0">
              <a:solidFill>
                <a:schemeClr val="tx2"/>
              </a:solidFill>
              <a:latin typeface="Bell MT" pitchFamily="18" charset="0"/>
            </a:endParaRPr>
          </a:p>
        </p:txBody>
      </p:sp>
      <p:pic>
        <p:nvPicPr>
          <p:cNvPr id="22" name="图片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3721090"/>
            <a:ext cx="6019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1219199" y="6281410"/>
            <a:ext cx="6400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Experimental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investigation on the effects of purging time and process temperature: 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Al2O3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film growth rates in Å/cycle for: (a) 8s purging time; (b) 20s purging time.</a:t>
            </a:r>
            <a:endParaRPr lang="zh-CN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/>
              <a:pPr>
                <a:defRPr/>
              </a:pPr>
              <a:t>23</a:t>
            </a:fld>
            <a:endParaRPr lang="en-US" altLang="zh-CN" dirty="0"/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Berlin Sans FB Demi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Berlin Sans FB Demi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Berlin Sans FB Demi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Berlin Sans FB Demi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88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22597" y="762000"/>
            <a:ext cx="678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Wingdings" pitchFamily="2" charset="2"/>
              <a:buChar char="Ø"/>
              <a:defRPr/>
            </a:pPr>
            <a:r>
              <a:rPr lang="en-US" altLang="zh-CN" sz="20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Fluid dynamics modeling</a:t>
            </a:r>
            <a:endParaRPr lang="en-US" altLang="zh-CN" sz="20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8600" y="6186170"/>
            <a:ext cx="57594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Calibri" panose="020F0502020204030204" pitchFamily="34" charset="0"/>
                <a:cs typeface="Times New Roman" pitchFamily="18" charset="0"/>
              </a:rPr>
              <a:t>Precursor </a:t>
            </a:r>
            <a:r>
              <a:rPr lang="en-US" sz="1400" dirty="0">
                <a:latin typeface="Calibri" panose="020F0502020204030204" pitchFamily="34" charset="0"/>
                <a:cs typeface="Times New Roman" pitchFamily="18" charset="0"/>
              </a:rPr>
              <a:t>distributions during the full cycle of flow simulations </a:t>
            </a:r>
            <a:r>
              <a:rPr lang="en-US" sz="1400" dirty="0" smtClean="0">
                <a:latin typeface="Calibri" panose="020F0502020204030204" pitchFamily="34" charset="0"/>
                <a:cs typeface="Times New Roman" pitchFamily="18" charset="0"/>
              </a:rPr>
              <a:t>for </a:t>
            </a:r>
            <a:r>
              <a:rPr lang="en-US" altLang="zh-CN" sz="1400" dirty="0" smtClean="0">
                <a:latin typeface="Calibri" panose="020F0502020204030204" pitchFamily="34" charset="0"/>
                <a:cs typeface="Times New Roman" pitchFamily="18" charset="0"/>
              </a:rPr>
              <a:t>carrier </a:t>
            </a:r>
            <a:r>
              <a:rPr lang="en-US" altLang="zh-CN" sz="1400" dirty="0">
                <a:latin typeface="Calibri" panose="020F0502020204030204" pitchFamily="34" charset="0"/>
                <a:cs typeface="Times New Roman" pitchFamily="18" charset="0"/>
              </a:rPr>
              <a:t>gas flow rate</a:t>
            </a:r>
            <a:r>
              <a:rPr lang="en-US" sz="1400" dirty="0" smtClean="0">
                <a:latin typeface="Calibri" panose="020F0502020204030204" pitchFamily="34" charset="0"/>
                <a:cs typeface="Times New Roman" pitchFamily="18" charset="0"/>
              </a:rPr>
              <a:t>: </a:t>
            </a:r>
            <a:r>
              <a:rPr lang="en-US" sz="1400" dirty="0">
                <a:latin typeface="Calibri" panose="020F0502020204030204" pitchFamily="34" charset="0"/>
                <a:cs typeface="Times New Roman" pitchFamily="18" charset="0"/>
              </a:rPr>
              <a:t>(a</a:t>
            </a:r>
            <a:r>
              <a:rPr lang="en-US" sz="1400" dirty="0" smtClean="0">
                <a:latin typeface="Calibri" panose="020F0502020204030204" pitchFamily="34" charset="0"/>
                <a:cs typeface="Times New Roman" pitchFamily="18" charset="0"/>
              </a:rPr>
              <a:t>), (c) 20 </a:t>
            </a:r>
            <a:r>
              <a:rPr lang="en-US" sz="1400" dirty="0" err="1" smtClean="0">
                <a:latin typeface="Calibri" panose="020F0502020204030204" pitchFamily="34" charset="0"/>
                <a:cs typeface="Times New Roman" pitchFamily="18" charset="0"/>
              </a:rPr>
              <a:t>sccm</a:t>
            </a:r>
            <a:r>
              <a:rPr lang="en-US" sz="1400" dirty="0">
                <a:latin typeface="Calibri" panose="020F0502020204030204" pitchFamily="34" charset="0"/>
                <a:cs typeface="Times New Roman" pitchFamily="18" charset="0"/>
              </a:rPr>
              <a:t>; (b</a:t>
            </a:r>
            <a:r>
              <a:rPr lang="en-US" sz="1400" dirty="0" smtClean="0">
                <a:latin typeface="Calibri" panose="020F0502020204030204" pitchFamily="34" charset="0"/>
                <a:cs typeface="Times New Roman" pitchFamily="18" charset="0"/>
              </a:rPr>
              <a:t>)</a:t>
            </a:r>
            <a:r>
              <a:rPr lang="en-US" sz="1400" dirty="0">
                <a:latin typeface="Calibri" panose="020F0502020204030204" pitchFamily="34" charset="0"/>
                <a:cs typeface="Times New Roman" pitchFamily="18" charset="0"/>
              </a:rPr>
              <a:t>,</a:t>
            </a:r>
            <a:r>
              <a:rPr lang="en-US" sz="1400" dirty="0" smtClean="0">
                <a:latin typeface="Calibri" panose="020F0502020204030204" pitchFamily="34" charset="0"/>
                <a:cs typeface="Times New Roman" pitchFamily="18" charset="0"/>
              </a:rPr>
              <a:t> (d) 200 </a:t>
            </a:r>
            <a:r>
              <a:rPr lang="en-US" sz="1400" dirty="0" err="1" smtClean="0">
                <a:latin typeface="Calibri" panose="020F0502020204030204" pitchFamily="34" charset="0"/>
                <a:cs typeface="Times New Roman" pitchFamily="18" charset="0"/>
              </a:rPr>
              <a:t>sccm</a:t>
            </a:r>
            <a:r>
              <a:rPr lang="en-US" sz="1400" dirty="0" smtClean="0">
                <a:latin typeface="Calibri" panose="020F0502020204030204" pitchFamily="34" charset="0"/>
                <a:cs typeface="Times New Roman" pitchFamily="18" charset="0"/>
              </a:rPr>
              <a:t>;.</a:t>
            </a:r>
            <a:endParaRPr 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88050" y="5890736"/>
            <a:ext cx="318253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Calibri" panose="020F0502020204030204" pitchFamily="34" charset="0"/>
                <a:cs typeface="Times New Roman" pitchFamily="18" charset="0"/>
              </a:rPr>
              <a:t>Precursor </a:t>
            </a:r>
            <a:r>
              <a:rPr lang="en-US" sz="1400" dirty="0">
                <a:latin typeface="Calibri" panose="020F0502020204030204" pitchFamily="34" charset="0"/>
                <a:cs typeface="Times New Roman" pitchFamily="18" charset="0"/>
              </a:rPr>
              <a:t>distribution contour plots for 20sccm flow rate: (a) TMA when purging ends; (b) Water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Times New Roman" pitchFamily="18" charset="0"/>
              </a:rPr>
              <a:t> when purging ends</a:t>
            </a:r>
            <a:r>
              <a:rPr lang="en-US" sz="1400" dirty="0">
                <a:latin typeface="Calibri" panose="020F0502020204030204" pitchFamily="34" charset="0"/>
                <a:cs typeface="Times New Roman" pitchFamily="18" charset="0"/>
              </a:rPr>
              <a:t>.</a:t>
            </a:r>
            <a:endParaRPr lang="zh-CN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4400" y="4572000"/>
            <a:ext cx="3810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Calibri" panose="020F0502020204030204" pitchFamily="34" charset="0"/>
                <a:cs typeface="Times New Roman" pitchFamily="18" charset="0"/>
              </a:rPr>
              <a:t>FIG.1. (a) Cambridge Nanotech Savannah S100 ALD system; (b) 3D model of the S100 ALD reactor system; (c) Fluid numerical domain based on S100 ALD reactor system.</a:t>
            </a:r>
            <a:endParaRPr lang="zh-CN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9223" name="图片 23" descr="D:\UWM\Research\my results\visio\2013 achive\flow 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81038"/>
            <a:ext cx="5759450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4" name="组合 26"/>
          <p:cNvGrpSpPr>
            <a:grpSpLocks/>
          </p:cNvGrpSpPr>
          <p:nvPr/>
        </p:nvGrpSpPr>
        <p:grpSpPr bwMode="auto">
          <a:xfrm>
            <a:off x="6096000" y="1143000"/>
            <a:ext cx="2903538" cy="4673600"/>
            <a:chOff x="3886200" y="990600"/>
            <a:chExt cx="2904257" cy="4673706"/>
          </a:xfrm>
        </p:grpSpPr>
        <p:pic>
          <p:nvPicPr>
            <p:cNvPr id="9226" name="图片 27" descr="D:\UWM\Research\papers in progress\1.pressure and temperature effects on concentration\2014 improvement\3.2014 ALD flow simulation\tecplot data(fluent original data in PC)\3.27.14 one-cycle simulation data\normal flow rate 20sccm jpg\10.016 normal-tma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49"/>
            <a:stretch>
              <a:fillRect/>
            </a:stretch>
          </p:blipFill>
          <p:spPr bwMode="auto">
            <a:xfrm>
              <a:off x="3962400" y="1066800"/>
              <a:ext cx="2825750" cy="2337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图片 29" descr="D:\UWM\Research\papers in progress\1.pressure and temperature effects on concentration\2014 improvement\3.2014 ALD flow simulation\tecplot data(fluent original data in PC)\3.27.14 one-cycle simulation data\normal flow rate 20sccm jpg\20.43 normal-water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133"/>
            <a:stretch>
              <a:fillRect/>
            </a:stretch>
          </p:blipFill>
          <p:spPr bwMode="auto">
            <a:xfrm>
              <a:off x="3962400" y="3352800"/>
              <a:ext cx="2828057" cy="2311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886200" y="990600"/>
              <a:ext cx="385137" cy="3077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400" b="1" kern="0" dirty="0">
                  <a:solidFill>
                    <a:schemeClr val="tx2"/>
                  </a:solidFill>
                  <a:latin typeface="Calibri" panose="020F0502020204030204" pitchFamily="34" charset="0"/>
                </a:rPr>
                <a:t>(a)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897316" y="3276652"/>
              <a:ext cx="393153" cy="3077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400" b="1" kern="0" dirty="0">
                  <a:solidFill>
                    <a:schemeClr val="tx2"/>
                  </a:solidFill>
                  <a:latin typeface="Calibri" panose="020F0502020204030204" pitchFamily="34" charset="0"/>
                </a:rPr>
                <a:t>(b)</a:t>
              </a:r>
            </a:p>
          </p:txBody>
        </p:sp>
      </p:grpSp>
      <p:sp>
        <p:nvSpPr>
          <p:cNvPr id="13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865938" y="6553200"/>
            <a:ext cx="2133600" cy="30480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24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37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15" name="Picture 4" descr="D:\UWM\Dropbox\Research results\9.19 batch vertical\no wall reaction\Water pulse\water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809511"/>
            <a:ext cx="4572000" cy="266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D:\UWM\Dropbox\Research results\9.19 batch vertical\no wall reaction\TMA pulse\animation\TMA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117700"/>
            <a:ext cx="4114800" cy="255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10"/>
          <p:cNvSpPr>
            <a:spLocks noChangeArrowheads="1"/>
          </p:cNvSpPr>
          <p:nvPr/>
        </p:nvSpPr>
        <p:spPr bwMode="auto">
          <a:xfrm>
            <a:off x="5890437" y="3807869"/>
            <a:ext cx="1348563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zh-CN" sz="1400" b="1" kern="0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Times New Roman" pitchFamily="18" charset="0"/>
              </a:rPr>
              <a:t>Water </a:t>
            </a:r>
            <a:r>
              <a:rPr lang="en-US" altLang="zh-CN" sz="1400" b="1" kern="0" dirty="0" smtClean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Times New Roman" pitchFamily="18" charset="0"/>
              </a:rPr>
              <a:t>pulse</a:t>
            </a:r>
            <a:endParaRPr lang="en-US" altLang="zh-CN" sz="1400" b="1" kern="0" dirty="0">
              <a:solidFill>
                <a:srgbClr val="FF0000"/>
              </a:solidFill>
              <a:latin typeface="Calibri" panose="020F0502020204030204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24" name="矩形 10"/>
          <p:cNvSpPr>
            <a:spLocks noChangeArrowheads="1"/>
          </p:cNvSpPr>
          <p:nvPr/>
        </p:nvSpPr>
        <p:spPr bwMode="auto">
          <a:xfrm>
            <a:off x="5638800" y="1064669"/>
            <a:ext cx="13716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zh-CN" sz="1400" b="1" kern="0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Times New Roman" pitchFamily="18" charset="0"/>
              </a:rPr>
              <a:t>TMA </a:t>
            </a:r>
            <a:r>
              <a:rPr lang="en-US" altLang="zh-CN" sz="1400" b="1" kern="0" dirty="0" smtClean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Times New Roman" pitchFamily="18" charset="0"/>
              </a:rPr>
              <a:t>pulse</a:t>
            </a:r>
            <a:endParaRPr lang="en-US" altLang="zh-CN" sz="1400" b="1" kern="0" dirty="0">
              <a:solidFill>
                <a:srgbClr val="FF0000"/>
              </a:solidFill>
              <a:latin typeface="Calibri" panose="020F0502020204030204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25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49" y="1224118"/>
            <a:ext cx="3929783" cy="5170785"/>
            <a:chOff x="110187" y="1524000"/>
            <a:chExt cx="3929783" cy="5170785"/>
          </a:xfrm>
        </p:grpSpPr>
        <p:pic>
          <p:nvPicPr>
            <p:cNvPr id="17" name="Picture 131" descr="D:\UWM\Research\papers in progress\4.batch design and simulation\0.Paper drafting-multi-wafer dome lid\Paper figures\For paper 3 -fig 6-for poster.ti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59" y="1524000"/>
              <a:ext cx="3774641" cy="4896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110187" y="6411614"/>
              <a:ext cx="3929783" cy="283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altLang="zh-CN" sz="1600" kern="0" dirty="0">
                  <a:latin typeface="Calibri" panose="020F0502020204030204" pitchFamily="34" charset="0"/>
                  <a:ea typeface="+mn-ea"/>
                  <a:cs typeface="Times New Roman" pitchFamily="18" charset="0"/>
                </a:rPr>
                <a:t>T</a:t>
              </a:r>
              <a:r>
                <a:rPr lang="en-US" altLang="zh-CN" sz="1600" kern="0" dirty="0" smtClean="0">
                  <a:latin typeface="Calibri" panose="020F0502020204030204" pitchFamily="34" charset="0"/>
                  <a:ea typeface="+mn-ea"/>
                  <a:cs typeface="Times New Roman" pitchFamily="18" charset="0"/>
                </a:rPr>
                <a:t>he </a:t>
              </a:r>
              <a:r>
                <a:rPr lang="en-US" altLang="zh-CN" sz="1600" kern="0" dirty="0">
                  <a:latin typeface="Calibri" panose="020F0502020204030204" pitchFamily="34" charset="0"/>
                  <a:ea typeface="+mn-ea"/>
                  <a:cs typeface="Times New Roman" pitchFamily="18" charset="0"/>
                </a:rPr>
                <a:t>transient </a:t>
              </a:r>
              <a:r>
                <a:rPr lang="en-US" altLang="zh-CN" sz="1600" kern="0" dirty="0" smtClean="0">
                  <a:latin typeface="Calibri" panose="020F0502020204030204" pitchFamily="34" charset="0"/>
                  <a:ea typeface="+mn-ea"/>
                  <a:cs typeface="Times New Roman" pitchFamily="18" charset="0"/>
                </a:rPr>
                <a:t>ALD process</a:t>
              </a:r>
              <a:endParaRPr lang="en-US" altLang="zh-CN" sz="1600" kern="0" dirty="0">
                <a:latin typeface="Calibri" panose="020F0502020204030204" pitchFamily="34" charset="0"/>
                <a:ea typeface="+mn-ea"/>
                <a:cs typeface="Times New Roman" pitchFamily="18" charset="0"/>
              </a:endParaRPr>
            </a:p>
          </p:txBody>
        </p:sp>
        <p:cxnSp>
          <p:nvCxnSpPr>
            <p:cNvPr id="26" name="直接箭头连接符 25"/>
            <p:cNvCxnSpPr/>
            <p:nvPr/>
          </p:nvCxnSpPr>
          <p:spPr>
            <a:xfrm flipH="1">
              <a:off x="1524000" y="2325989"/>
              <a:ext cx="152400" cy="219660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flipH="1">
              <a:off x="1143000" y="1752600"/>
              <a:ext cx="152400" cy="219660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H="1">
              <a:off x="1998878" y="3124200"/>
              <a:ext cx="152400" cy="219660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 flipH="1">
              <a:off x="1524000" y="5334000"/>
              <a:ext cx="152400" cy="219660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flipH="1">
              <a:off x="2514600" y="5422525"/>
              <a:ext cx="152400" cy="219660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 flipH="1">
              <a:off x="1226288" y="5635017"/>
              <a:ext cx="152400" cy="219660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22597" y="701040"/>
            <a:ext cx="678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Wingdings" pitchFamily="2" charset="2"/>
              <a:buChar char="Ø"/>
              <a:defRPr/>
            </a:pPr>
            <a:r>
              <a:rPr lang="en-US" altLang="zh-CN" sz="20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Reactive deposition process</a:t>
            </a:r>
            <a:endParaRPr lang="en-US" altLang="zh-CN" sz="20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38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5"/>
          <p:cNvSpPr/>
          <p:nvPr/>
        </p:nvSpPr>
        <p:spPr>
          <a:xfrm>
            <a:off x="257662" y="727824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ALD emission inventory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9714" y="1143000"/>
            <a:ext cx="7457256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Two types of emissions: gases and nanoparticles</a:t>
            </a:r>
            <a:endParaRPr lang="en-US" sz="20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Gases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Gases are analyzed by Residual Gas Analyzer</a:t>
            </a:r>
            <a:r>
              <a:rPr lang="en-US" alt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Greenhouse gaseous emissions, e.g., </a:t>
            </a:r>
            <a:r>
              <a:rPr lang="en-US" altLang="zh-CN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en-US" altLang="zh-CN" sz="2000" baseline="-25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altLang="zh-CN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altLang="zh-CN" sz="2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Precursor wastes.</a:t>
            </a:r>
            <a:endParaRPr lang="en-US" sz="2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sz="2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Nanoparticles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Nanoparticles collected </a:t>
            </a:r>
            <a:r>
              <a:rPr lang="en-US" altLang="zh-CN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by Aerosol </a:t>
            </a:r>
            <a:r>
              <a:rPr lang="en-US" altLang="zh-CN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Sampler</a:t>
            </a:r>
            <a:r>
              <a:rPr lang="en-US" altLang="zh-CN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Size measured by Scanning </a:t>
            </a:r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Mobility Particle Sizer </a:t>
            </a: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Spectrometer (SMPS);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Concentration measured by </a:t>
            </a: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Ultrafine Condensation Particle Counter (UCPC);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Composition analyzed </a:t>
            </a:r>
            <a:r>
              <a:rPr lang="en-US" altLang="zh-CN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by  Energy-dispersive X-ray spectroscopy (EDS</a:t>
            </a:r>
            <a:r>
              <a:rPr lang="en-US" altLang="zh-CN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); </a:t>
            </a:r>
            <a:endParaRPr lang="en-US" altLang="zh-CN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Nanoparticles characterized by </a:t>
            </a:r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Scanning Electron Microscope (</a:t>
            </a:r>
            <a:r>
              <a:rPr 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SEM), Transmission Electron Microscopy (TEM).</a:t>
            </a:r>
            <a:endParaRPr lang="en-US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62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2"/>
          <p:cNvSpPr/>
          <p:nvPr/>
        </p:nvSpPr>
        <p:spPr>
          <a:xfrm>
            <a:off x="257662" y="807095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Measurement of 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gas emissions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648525" y="1298538"/>
            <a:ext cx="819067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 RGA is a small quadrupole mass spectrometer to measure gaseous components.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It is applied in high vacuum, usually around 1×10</a:t>
            </a:r>
            <a:r>
              <a:rPr lang="en-US" altLang="en-US" sz="2000" baseline="30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-7</a:t>
            </a:r>
            <a:r>
              <a:rPr lang="en-US" alt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torr</a:t>
            </a:r>
            <a:r>
              <a:rPr lang="en-US" alt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Pressure of ALD system is much higher, so the measurements use capillary to inject sample and reduce pressure. </a:t>
            </a: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609600" y="4043260"/>
            <a:ext cx="244360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en-US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An example of result measured by RGA.</a:t>
            </a:r>
            <a:endParaRPr lang="en-US" altLang="en-US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76600" y="2971800"/>
            <a:ext cx="4489636" cy="3691479"/>
            <a:chOff x="3276600" y="3190513"/>
            <a:chExt cx="4489636" cy="369147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l="2956" t="6084" r="10146" b="2212"/>
            <a:stretch/>
          </p:blipFill>
          <p:spPr>
            <a:xfrm>
              <a:off x="3276600" y="3190513"/>
              <a:ext cx="4489636" cy="3691479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5187842" y="3262304"/>
              <a:ext cx="2078172" cy="2975008"/>
              <a:chOff x="5187842" y="3262304"/>
              <a:chExt cx="2078172" cy="2975008"/>
            </a:xfrm>
          </p:grpSpPr>
          <p:sp>
            <p:nvSpPr>
              <p:cNvPr id="8" name="TextBox 12"/>
              <p:cNvSpPr txBox="1">
                <a:spLocks noChangeArrowheads="1"/>
              </p:cNvSpPr>
              <p:nvPr/>
            </p:nvSpPr>
            <p:spPr bwMode="auto">
              <a:xfrm>
                <a:off x="6591624" y="3262304"/>
                <a:ext cx="50405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en-US" sz="2000" dirty="0" smtClean="0">
                    <a:latin typeface="Calibri" panose="020F0502020204030204" pitchFamily="34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en-US" sz="2000" baseline="-25000" dirty="0" smtClean="0">
                    <a:latin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endParaRPr lang="en-US" altLang="en-US" sz="2000" baseline="-250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TextBox 12"/>
              <p:cNvSpPr txBox="1">
                <a:spLocks noChangeArrowheads="1"/>
              </p:cNvSpPr>
              <p:nvPr/>
            </p:nvSpPr>
            <p:spPr bwMode="auto">
              <a:xfrm>
                <a:off x="6597336" y="4615916"/>
                <a:ext cx="66867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en-US" sz="2000" dirty="0" smtClean="0">
                    <a:latin typeface="Calibri" panose="020F0502020204030204" pitchFamily="34" charset="0"/>
                    <a:cs typeface="Times New Roman" panose="02020603050405020304" pitchFamily="18" charset="0"/>
                  </a:rPr>
                  <a:t>CH</a:t>
                </a:r>
                <a:r>
                  <a:rPr lang="en-US" altLang="en-US" sz="2000" baseline="-250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10" name="TextBox 12"/>
              <p:cNvSpPr txBox="1">
                <a:spLocks noChangeArrowheads="1"/>
              </p:cNvSpPr>
              <p:nvPr/>
            </p:nvSpPr>
            <p:spPr bwMode="auto">
              <a:xfrm>
                <a:off x="6597336" y="5468228"/>
                <a:ext cx="66867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en-US" sz="2000" dirty="0" smtClean="0">
                    <a:latin typeface="Calibri" panose="020F0502020204030204" pitchFamily="34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en-US" sz="2000" baseline="-25000" dirty="0" smtClean="0">
                    <a:latin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000" dirty="0" smtClean="0">
                    <a:latin typeface="Calibri" panose="020F0502020204030204" pitchFamily="34" charset="0"/>
                    <a:cs typeface="Times New Roman" panose="02020603050405020304" pitchFamily="18" charset="0"/>
                  </a:rPr>
                  <a:t>O</a:t>
                </a:r>
                <a:endParaRPr lang="en-US" altLang="en-US" sz="20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" name="Straight Arrow Connector 11"/>
              <p:cNvCxnSpPr>
                <a:stCxn id="8" idx="1"/>
              </p:cNvCxnSpPr>
              <p:nvPr/>
            </p:nvCxnSpPr>
            <p:spPr>
              <a:xfrm flipH="1">
                <a:off x="6084168" y="3462359"/>
                <a:ext cx="507456" cy="32668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/>
              <p:cNvCxnSpPr>
                <a:stCxn id="10" idx="1"/>
              </p:cNvCxnSpPr>
              <p:nvPr/>
            </p:nvCxnSpPr>
            <p:spPr>
              <a:xfrm flipH="1">
                <a:off x="5349856" y="5668283"/>
                <a:ext cx="1247480" cy="569029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>
                <a:stCxn id="9" idx="1"/>
              </p:cNvCxnSpPr>
              <p:nvPr/>
            </p:nvCxnSpPr>
            <p:spPr>
              <a:xfrm flipH="1">
                <a:off x="5187842" y="4815971"/>
                <a:ext cx="1409494" cy="137670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20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" t="7245" r="9986"/>
          <a:stretch/>
        </p:blipFill>
        <p:spPr bwMode="auto">
          <a:xfrm>
            <a:off x="4270962" y="2760712"/>
            <a:ext cx="4396515" cy="357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Rectangle 16"/>
          <p:cNvSpPr>
            <a:spLocks noChangeArrowheads="1"/>
          </p:cNvSpPr>
          <p:nvPr/>
        </p:nvSpPr>
        <p:spPr bwMode="auto">
          <a:xfrm>
            <a:off x="4716016" y="1752600"/>
            <a:ext cx="37444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Calibri" panose="020F0502020204030204" pitchFamily="34" charset="0"/>
              </a:rPr>
              <a:t>Emission of CH</a:t>
            </a:r>
            <a:r>
              <a:rPr lang="en-US" altLang="en-US" baseline="-25000" dirty="0" smtClean="0">
                <a:latin typeface="Calibri" panose="020F0502020204030204" pitchFamily="34" charset="0"/>
              </a:rPr>
              <a:t>4</a:t>
            </a:r>
            <a:r>
              <a:rPr lang="en-US" altLang="en-US" dirty="0" smtClean="0">
                <a:latin typeface="Calibri" panose="020F0502020204030204" pitchFamily="34" charset="0"/>
              </a:rPr>
              <a:t> during 120 </a:t>
            </a:r>
            <a:r>
              <a:rPr lang="en-US" altLang="en-US" dirty="0">
                <a:latin typeface="Calibri" panose="020F0502020204030204" pitchFamily="34" charset="0"/>
              </a:rPr>
              <a:t>cycles of ALD </a:t>
            </a:r>
            <a:r>
              <a:rPr lang="en-US" altLang="en-US" dirty="0" smtClean="0">
                <a:latin typeface="Calibri" panose="020F0502020204030204" pitchFamily="34" charset="0"/>
              </a:rPr>
              <a:t>reactions (25 ºC, 1 </a:t>
            </a:r>
            <a:r>
              <a:rPr lang="en-US" altLang="en-US" dirty="0" err="1" smtClean="0">
                <a:latin typeface="Calibri" panose="020F0502020204030204" pitchFamily="34" charset="0"/>
              </a:rPr>
              <a:t>atm</a:t>
            </a:r>
            <a:r>
              <a:rPr lang="en-US" altLang="en-US" dirty="0" smtClean="0">
                <a:latin typeface="Calibri" panose="020F0502020204030204" pitchFamily="34" charset="0"/>
              </a:rPr>
              <a:t>).</a:t>
            </a:r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7662" y="1037927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Measurement of 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gas emissions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423758" y="1828800"/>
            <a:ext cx="40720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Calibri" panose="020F0502020204030204" pitchFamily="34" charset="0"/>
              </a:rPr>
              <a:t>An example of average concentration of gaseous emissions.</a:t>
            </a:r>
            <a:endParaRPr lang="en-US" altLang="en-US" dirty="0">
              <a:latin typeface="Calibri" panose="020F0502020204030204" pitchFamily="34" charset="0"/>
            </a:endParaRPr>
          </a:p>
        </p:txBody>
      </p:sp>
      <p:graphicFrame>
        <p:nvGraphicFramePr>
          <p:cNvPr id="20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304217"/>
              </p:ext>
            </p:extLst>
          </p:nvPr>
        </p:nvGraphicFramePr>
        <p:xfrm>
          <a:off x="914400" y="3264768"/>
          <a:ext cx="2821558" cy="1958340"/>
        </p:xfrm>
        <a:graphic>
          <a:graphicData uri="http://schemas.openxmlformats.org/drawingml/2006/table">
            <a:tbl>
              <a:tblPr>
                <a:tableStyleId>{EB9631B5-78F2-41C9-869B-9F39066F8104}</a:tableStyleId>
              </a:tblPr>
              <a:tblGrid>
                <a:gridCol w="1525414"/>
                <a:gridCol w="1296144"/>
              </a:tblGrid>
              <a:tr h="684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Component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horzOverflow="overflow">
                    <a:lnB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Conc.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(Vol. %)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horzOverflow="overflow">
                    <a:lnB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kumimoji="0" lang="en-US" altLang="zh-CN" sz="2000" u="none" strike="noStrike" cap="none" normalizeH="0" baseline="-2500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kumimoji="0" lang="en-US" altLang="zh-CN" sz="20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horzOverflow="overflow">
                    <a:lnT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95.04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horzOverflow="overflow">
                    <a:lnT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CH</a:t>
                      </a:r>
                      <a:r>
                        <a:rPr kumimoji="0" lang="en-US" altLang="zh-CN" sz="2000" u="none" strike="noStrike" cap="none" normalizeH="0" baseline="-2500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kumimoji="0" lang="en-US" altLang="zh-CN" sz="20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3.10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horzOverflow="overflow"/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H</a:t>
                      </a:r>
                      <a:r>
                        <a:rPr kumimoji="0" lang="en-US" altLang="zh-CN" sz="2000" u="none" strike="noStrike" cap="none" normalizeH="0" baseline="-2500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O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1.86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horzOverflow="overflow"/>
                </a:tc>
              </a:tr>
            </a:tbl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57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3" t="8000" r="9760" b="3143"/>
          <a:stretch>
            <a:fillRect/>
          </a:stretch>
        </p:blipFill>
        <p:spPr bwMode="auto">
          <a:xfrm>
            <a:off x="5095963" y="2715229"/>
            <a:ext cx="4038940" cy="313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Rectangle 14"/>
          <p:cNvSpPr>
            <a:spLocks noChangeArrowheads="1"/>
          </p:cNvSpPr>
          <p:nvPr/>
        </p:nvSpPr>
        <p:spPr bwMode="auto">
          <a:xfrm>
            <a:off x="6084168" y="5983899"/>
            <a:ext cx="28083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en-US" dirty="0" smtClean="0">
                <a:latin typeface="Calibri" panose="020F0502020204030204" pitchFamily="34" charset="0"/>
              </a:rPr>
              <a:t>Emission of nanoparticles in 25 </a:t>
            </a:r>
            <a:r>
              <a:rPr lang="en-US" altLang="en-US" dirty="0">
                <a:latin typeface="Calibri" panose="020F0502020204030204" pitchFamily="34" charset="0"/>
              </a:rPr>
              <a:t>cycles of </a:t>
            </a:r>
            <a:r>
              <a:rPr lang="en-US" altLang="en-US" dirty="0" smtClean="0">
                <a:latin typeface="Calibri" panose="020F0502020204030204" pitchFamily="34" charset="0"/>
              </a:rPr>
              <a:t>reactions</a:t>
            </a:r>
            <a:endParaRPr lang="en-US" altLang="en-US" dirty="0">
              <a:latin typeface="Calibri" panose="020F0502020204030204" pitchFamily="34" charset="0"/>
            </a:endParaRPr>
          </a:p>
        </p:txBody>
      </p:sp>
      <p:pic>
        <p:nvPicPr>
          <p:cNvPr id="50182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" t="8002" r="3983" b="2475"/>
          <a:stretch>
            <a:fillRect/>
          </a:stretch>
        </p:blipFill>
        <p:spPr bwMode="auto">
          <a:xfrm>
            <a:off x="381000" y="2693458"/>
            <a:ext cx="4620208" cy="351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257662" y="879103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Measurement of 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nanoparticles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803328" y="1597089"/>
                <a:ext cx="5304081" cy="6383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𝑁𝑒𝑡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𝐸𝑚𝑖𝑠𝑠𝑖𝑜𝑛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𝑝𝑒𝑟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𝑐𝑦𝑐𝑙𝑒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𝑛𝑒𝑡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𝑒𝑚𝑖𝑠𝑠𝑖𝑜𝑛𝑠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𝑁𝑢𝑚𝑏𝑒𝑟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𝑐𝑦𝑐𝑙𝑒𝑠</m:t>
                          </m:r>
                        </m:den>
                      </m:f>
                    </m:oMath>
                  </m:oMathPara>
                </a14:m>
                <a:endParaRPr lang="en-US" sz="20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3328" y="1597089"/>
                <a:ext cx="5304081" cy="63831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4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3</a:t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 smtClean="0">
                <a:latin typeface="Calibri" panose="020F0502020204030204" pitchFamily="34" charset="0"/>
                <a:cs typeface="Times New Roman"/>
              </a:rPr>
              <a:t>Nano-manufacturing </a:t>
            </a: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technology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200" y="1288891"/>
            <a:ext cx="8496300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Nano-manufacturing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is the process of manipulation of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matters in </a:t>
            </a:r>
            <a:r>
              <a:rPr lang="en-US" altLang="zh-CN" sz="2000" kern="0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nano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 scale (between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1 and 100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nanometers)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to develop </a:t>
            </a:r>
            <a:r>
              <a:rPr lang="en-US" altLang="zh-CN" sz="2000" kern="0" dirty="0" err="1">
                <a:solidFill>
                  <a:schemeClr val="tx2"/>
                </a:solidFill>
                <a:latin typeface="Calibri" panose="020F0502020204030204" pitchFamily="34" charset="0"/>
              </a:rPr>
              <a:t>nanomaterials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, or fabricate 2D and 3D </a:t>
            </a:r>
            <a:r>
              <a:rPr lang="en-US" altLang="zh-CN" sz="2000" kern="0" dirty="0" err="1">
                <a:solidFill>
                  <a:schemeClr val="tx2"/>
                </a:solidFill>
                <a:latin typeface="Calibri" panose="020F0502020204030204" pitchFamily="34" charset="0"/>
              </a:rPr>
              <a:t>nanoscale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 structures.</a:t>
            </a:r>
          </a:p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Highly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interdisciplinary: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engineering, surface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science, organic chemistry, molecular biology, semiconductor physics, micro-fabrication, etc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.;</a:t>
            </a:r>
          </a:p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Versatile: microelectronics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, energy, environmental and human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health,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etc..</a:t>
            </a:r>
          </a:p>
        </p:txBody>
      </p:sp>
      <p:sp>
        <p:nvSpPr>
          <p:cNvPr id="21" name="矩形 20"/>
          <p:cNvSpPr/>
          <p:nvPr/>
        </p:nvSpPr>
        <p:spPr>
          <a:xfrm>
            <a:off x="3233390" y="6096000"/>
            <a:ext cx="34239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altLang="zh-CN" sz="14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J. Nanopart. Res., 15 (2013)</a:t>
            </a:r>
            <a:endParaRPr lang="en-US" altLang="zh-CN" sz="1400" b="1" i="1" kern="0" dirty="0" smtClean="0">
              <a:solidFill>
                <a:schemeClr val="tx2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04160" y="6403777"/>
            <a:ext cx="4282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altLang="zh-CN" sz="14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Chem. Vap. Deposition, 9 (2003) </a:t>
            </a:r>
            <a:r>
              <a:rPr lang="de-DE" altLang="zh-CN" sz="1400" b="1" i="1" kern="0" dirty="0" smtClean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327-332</a:t>
            </a:r>
            <a:endParaRPr lang="en-US" altLang="zh-CN" sz="1400" b="1" i="1" kern="0" dirty="0" smtClean="0">
              <a:solidFill>
                <a:schemeClr val="tx2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23" name="Picture 11" descr="http://etfdb.com/wp-content/uploads/2009/11/Semiconductor-ETFs-Are-Similar-But-Different-300x2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978" y="3782878"/>
            <a:ext cx="2857500" cy="2200275"/>
          </a:xfrm>
          <a:prstGeom prst="rect">
            <a:avLst/>
          </a:prstGeom>
          <a:noFill/>
        </p:spPr>
      </p:pic>
      <p:pic>
        <p:nvPicPr>
          <p:cNvPr id="24" name="Picture 9" descr="http://www.atomrain.com/it/wp-content/uploads/2012/06/nanotechnology-in-medicin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765550"/>
            <a:ext cx="2705100" cy="2254250"/>
          </a:xfrm>
          <a:prstGeom prst="rect">
            <a:avLst/>
          </a:prstGeom>
          <a:noFill/>
        </p:spPr>
      </p:pic>
      <p:pic>
        <p:nvPicPr>
          <p:cNvPr id="25" name="Picture 4" descr="http://nanogloss.com/wp-content/uploads/2010/04/Conserve-Energy-with-Nanotechnology-Solar-Panel-300x19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3935277"/>
            <a:ext cx="2857500" cy="189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54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461501"/>
              </p:ext>
            </p:extLst>
          </p:nvPr>
        </p:nvGraphicFramePr>
        <p:xfrm>
          <a:off x="5791200" y="2153286"/>
          <a:ext cx="2971800" cy="2552700"/>
        </p:xfrm>
        <a:graphic>
          <a:graphicData uri="http://schemas.openxmlformats.org/drawingml/2006/table">
            <a:tbl>
              <a:tblPr>
                <a:tableStyleId>{EB344D84-9AFB-497E-A393-DC336BA19D2E}</a:tableStyleId>
              </a:tblPr>
              <a:tblGrid>
                <a:gridCol w="1143000"/>
                <a:gridCol w="1828800"/>
              </a:tblGrid>
              <a:tr h="457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+mn-cs"/>
                        </a:rPr>
                        <a:t>Element</a:t>
                      </a:r>
                    </a:p>
                  </a:txBody>
                  <a:tcPr marL="0" marR="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atom. %</a:t>
                      </a:r>
                      <a:endParaRPr kumimoji="0" lang="en-US" altLang="zh-CN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</a:tr>
              <a:tr h="4191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  <a:endParaRPr kumimoji="0" lang="en-US" altLang="zh-CN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3.37 ± 1.07</a:t>
                      </a:r>
                      <a:endParaRPr kumimoji="0" lang="en-US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</a:tr>
              <a:tr h="4191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Al</a:t>
                      </a:r>
                      <a:endParaRPr kumimoji="0" lang="en-US" altLang="zh-CN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4.40 ± 1.00</a:t>
                      </a:r>
                      <a:endParaRPr kumimoji="0" lang="en-US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</a:tr>
              <a:tr h="4191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  <a:endParaRPr kumimoji="0" lang="en-US" altLang="zh-CN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3.86 ± 0.74</a:t>
                      </a:r>
                      <a:endParaRPr kumimoji="0" lang="en-US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</a:tr>
              <a:tr h="4191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Cu*</a:t>
                      </a:r>
                      <a:endParaRPr kumimoji="0" lang="en-US" altLang="zh-CN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83.46 ± 16.11 </a:t>
                      </a:r>
                      <a:endParaRPr kumimoji="0" lang="en-US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</a:tr>
              <a:tr h="4191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F**</a:t>
                      </a:r>
                      <a:endParaRPr kumimoji="0" lang="en-US" altLang="zh-CN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Bell MT" panose="02020503060305020303" pitchFamily="18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4.96 ± 0.96 </a:t>
                      </a:r>
                      <a:endParaRPr kumimoji="0" lang="en-US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horzOverflow="overflow"/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6019803" y="1408750"/>
            <a:ext cx="25907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Element Components of Nano-particles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867400" y="4940939"/>
            <a:ext cx="31242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*Cu comes from the background signal of TEM grids.</a:t>
            </a:r>
          </a:p>
          <a:p>
            <a:pPr eaLnBrk="1" hangingPunct="1"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** F is generated by pump.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7662" y="825795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Measurement of 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nanoparticles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93356" y="1426704"/>
            <a:ext cx="4769244" cy="5037140"/>
            <a:chOff x="507228" y="1341851"/>
            <a:chExt cx="5256586" cy="5471525"/>
          </a:xfrm>
        </p:grpSpPr>
        <p:grpSp>
          <p:nvGrpSpPr>
            <p:cNvPr id="4" name="Group 3"/>
            <p:cNvGrpSpPr/>
            <p:nvPr/>
          </p:nvGrpSpPr>
          <p:grpSpPr>
            <a:xfrm>
              <a:off x="507228" y="1341851"/>
              <a:ext cx="5256586" cy="5471525"/>
              <a:chOff x="507228" y="1341851"/>
              <a:chExt cx="5256586" cy="5471525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507228" y="1341851"/>
                <a:ext cx="5256586" cy="5471525"/>
                <a:chOff x="699252" y="854589"/>
                <a:chExt cx="5256586" cy="5471525"/>
              </a:xfrm>
            </p:grpSpPr>
            <p:pic>
              <p:nvPicPr>
                <p:cNvPr id="51223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342" t="8659" r="11575" b="2571"/>
                <a:stretch>
                  <a:fillRect/>
                </a:stretch>
              </p:blipFill>
              <p:spPr bwMode="auto">
                <a:xfrm>
                  <a:off x="953854" y="854589"/>
                  <a:ext cx="4121066" cy="34982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" name="Picture 13"/>
                <p:cNvPicPr/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9089" r="50824"/>
                <a:stretch/>
              </p:blipFill>
              <p:spPr bwMode="auto">
                <a:xfrm>
                  <a:off x="3441899" y="4456401"/>
                  <a:ext cx="2513939" cy="1869713"/>
                </a:xfrm>
                <a:prstGeom prst="rect">
                  <a:avLst/>
                </a:prstGeom>
                <a:noFill/>
              </p:spPr>
            </p:pic>
            <p:pic>
              <p:nvPicPr>
                <p:cNvPr id="16" name="Picture 15"/>
                <p:cNvPicPr/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043" t="1539" b="51710"/>
                <a:stretch/>
              </p:blipFill>
              <p:spPr bwMode="auto">
                <a:xfrm>
                  <a:off x="699252" y="4456400"/>
                  <a:ext cx="2742645" cy="1869713"/>
                </a:xfrm>
                <a:prstGeom prst="rect">
                  <a:avLst/>
                </a:prstGeom>
                <a:noFill/>
              </p:spPr>
            </p:pic>
            <p:sp>
              <p:nvSpPr>
                <p:cNvPr id="2" name="Rectangle 1"/>
                <p:cNvSpPr/>
                <p:nvPr/>
              </p:nvSpPr>
              <p:spPr>
                <a:xfrm>
                  <a:off x="2894013" y="1005840"/>
                  <a:ext cx="2071179" cy="5212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51221" name="Rectangle 13"/>
              <p:cNvSpPr>
                <a:spLocks noChangeArrowheads="1"/>
              </p:cNvSpPr>
              <p:nvPr/>
            </p:nvSpPr>
            <p:spPr bwMode="auto">
              <a:xfrm>
                <a:off x="2970211" y="1445400"/>
                <a:ext cx="2289687" cy="768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en-US" sz="2000" dirty="0">
                    <a:latin typeface="Calibri" panose="020F0502020204030204" pitchFamily="34" charset="0"/>
                  </a:rPr>
                  <a:t>Size distribution of </a:t>
                </a:r>
                <a:r>
                  <a:rPr lang="en-US" altLang="en-US" sz="2000" dirty="0" smtClean="0">
                    <a:latin typeface="Calibri" panose="020F0502020204030204" pitchFamily="34" charset="0"/>
                  </a:rPr>
                  <a:t>nanoparticles</a:t>
                </a:r>
                <a:r>
                  <a:rPr lang="en-US" altLang="en-US" sz="2000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3832299" y="4874757"/>
              <a:ext cx="1082966" cy="434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en-US" sz="2000" dirty="0" smtClean="0">
                  <a:latin typeface="Calibri" panose="020F0502020204030204" pitchFamily="34" charset="0"/>
                </a:rPr>
                <a:t>TEM</a:t>
              </a:r>
              <a:endParaRPr lang="en-US" altLang="en-US" sz="2000" dirty="0">
                <a:latin typeface="Calibri" panose="020F0502020204030204" pitchFamily="34" charset="0"/>
              </a:endParaRPr>
            </a:p>
          </p:txBody>
        </p:sp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1107934" y="4903171"/>
              <a:ext cx="960479" cy="434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en-US" sz="20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SEM</a:t>
              </a:r>
              <a:endParaRPr lang="en-US" altLang="en-US" sz="20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927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035" y="4941168"/>
            <a:ext cx="471601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  <a:cs typeface="Times New Roman" pitchFamily="18" charset="0"/>
              </a:rPr>
              <a:t>10 Pieces of Si wafer were installed along the </a:t>
            </a:r>
            <a:r>
              <a:rPr lang="en-US" dirty="0" smtClean="0">
                <a:latin typeface="Calibri" panose="020F0502020204030204" pitchFamily="34" charset="0"/>
                <a:cs typeface="Times New Roman" pitchFamily="18" charset="0"/>
              </a:rPr>
              <a:t>pipeline.</a:t>
            </a:r>
            <a:endParaRPr lang="en-US" dirty="0">
              <a:latin typeface="Calibri" panose="020F0502020204030204" pitchFamily="34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  <a:cs typeface="Times New Roman" pitchFamily="18" charset="0"/>
              </a:rPr>
              <a:t>The Si wafers were pretreated with HF (5%) and Piranha solution to remove SiO</a:t>
            </a:r>
            <a:r>
              <a:rPr lang="en-US" baseline="-25000" dirty="0">
                <a:latin typeface="Calibri" panose="020F0502020204030204" pitchFamily="34" charset="0"/>
                <a:cs typeface="Times New Roman" pitchFamily="18" charset="0"/>
              </a:rPr>
              <a:t>2</a:t>
            </a:r>
            <a:r>
              <a:rPr lang="en-US" dirty="0">
                <a:latin typeface="Calibri" panose="020F0502020204030204" pitchFamily="34" charset="0"/>
                <a:cs typeface="Times New Roman" pitchFamily="18" charset="0"/>
              </a:rPr>
              <a:t> and carbon-containing chemicals on the surface</a:t>
            </a:r>
            <a:r>
              <a:rPr lang="en-US" dirty="0" smtClean="0">
                <a:latin typeface="Calibri" panose="020F0502020204030204" pitchFamily="34" charset="0"/>
                <a:cs typeface="Times New Roman" pitchFamily="18" charset="0"/>
              </a:rPr>
              <a:t>.</a:t>
            </a:r>
            <a:endParaRPr lang="en-US" dirty="0">
              <a:latin typeface="Calibri" panose="020F0502020204030204" pitchFamily="34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dirty="0" smtClean="0">
                <a:latin typeface="Calibri" panose="020F0502020204030204" pitchFamily="34" charset="0"/>
                <a:cs typeface="Times New Roman" pitchFamily="18" charset="0"/>
              </a:rPr>
              <a:t>The 10 pieces have the same time of reaction.</a:t>
            </a:r>
            <a:endParaRPr 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79512" y="1247555"/>
            <a:ext cx="5938624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 smtClean="0">
                <a:latin typeface="Calibri" panose="020F0502020204030204" pitchFamily="34" charset="0"/>
                <a:cs typeface="Times New Roman" pitchFamily="18" charset="0"/>
              </a:rPr>
              <a:t>EDS measurements of deposition along the ALD system</a:t>
            </a:r>
            <a:endParaRPr lang="en-US" b="1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graphicFrame>
        <p:nvGraphicFramePr>
          <p:cNvPr id="9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000238"/>
              </p:ext>
            </p:extLst>
          </p:nvPr>
        </p:nvGraphicFramePr>
        <p:xfrm>
          <a:off x="4724093" y="1988840"/>
          <a:ext cx="4014788" cy="4322083"/>
        </p:xfrm>
        <a:graphic>
          <a:graphicData uri="http://schemas.openxmlformats.org/drawingml/2006/table">
            <a:tbl>
              <a:tblPr>
                <a:tableStyleId>{EB9631B5-78F2-41C9-869B-9F39066F8104}</a:tableStyleId>
              </a:tblPr>
              <a:tblGrid>
                <a:gridCol w="539750"/>
                <a:gridCol w="1128713"/>
                <a:gridCol w="1149350"/>
                <a:gridCol w="1196975"/>
              </a:tblGrid>
              <a:tr h="606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#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B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C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(atom. %)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B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Al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(atom. %)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B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O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(atom. %)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B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T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0.26±0.27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T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1.45±0.10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T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3.39±0.50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T w="2857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0.54±0.30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1.14±0.10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2.58±0.40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1.38±0.40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1.42±0.10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4.41±0.60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0.67±0.30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1.36±0.10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3.82±0.50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0.71±0.37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1.26±0.10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3.34±0.50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0.55±0.30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1.39±0.10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3.29±0.50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0.48±0.30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1.28±0.10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3.24±0.50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0.27±0.30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1.47±0.10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3.55±0.50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5.01±0.70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2.41±0.20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13.23±0.70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  <a:tr h="3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0.16±0.30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0.17±0.10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0.95±0.20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/>
                </a:tc>
              </a:tr>
            </a:tbl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560" y="762000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Nanoparticle </a:t>
            </a: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distribution along pipeline</a:t>
            </a: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86" y="1772816"/>
            <a:ext cx="343091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48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8"/>
          <p:cNvSpPr txBox="1">
            <a:spLocks noChangeArrowheads="1"/>
          </p:cNvSpPr>
          <p:nvPr/>
        </p:nvSpPr>
        <p:spPr bwMode="auto">
          <a:xfrm>
            <a:off x="1973031" y="6156146"/>
            <a:ext cx="51453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tx1"/>
                </a:solidFill>
                <a:latin typeface="Calibri" panose="020F0502020204030204" pitchFamily="34" charset="0"/>
              </a:rPr>
              <a:t>Energy flow diagram of 200 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</a:rPr>
              <a:t>cycle </a:t>
            </a:r>
            <a:r>
              <a:rPr lang="en-US" altLang="zh-CN" dirty="0" smtClean="0">
                <a:solidFill>
                  <a:schemeClr val="tx1"/>
                </a:solidFill>
                <a:latin typeface="Calibri" panose="020F0502020204030204" pitchFamily="34" charset="0"/>
              </a:rPr>
              <a:t>ALD processes at 200 </a:t>
            </a:r>
            <a:r>
              <a:rPr lang="en-US" altLang="zh-CN" baseline="30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0</a:t>
            </a:r>
            <a:r>
              <a:rPr lang="en-US" altLang="zh-CN" dirty="0" smtClean="0">
                <a:solidFill>
                  <a:schemeClr val="tx1"/>
                </a:solidFill>
                <a:latin typeface="Calibri" panose="020F0502020204030204" pitchFamily="34" charset="0"/>
              </a:rPr>
              <a:t>C</a:t>
            </a:r>
            <a:endParaRPr lang="en-US" altLang="zh-CN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757363" y="1804988"/>
            <a:ext cx="3910012" cy="1300163"/>
            <a:chOff x="1757363" y="1804988"/>
            <a:chExt cx="3910012" cy="1300163"/>
          </a:xfrm>
        </p:grpSpPr>
        <p:sp>
          <p:nvSpPr>
            <p:cNvPr id="15366" name="Text Box 12"/>
            <p:cNvSpPr txBox="1">
              <a:spLocks noChangeArrowheads="1"/>
            </p:cNvSpPr>
            <p:nvPr/>
          </p:nvSpPr>
          <p:spPr bwMode="auto">
            <a:xfrm>
              <a:off x="2486026" y="2792413"/>
              <a:ext cx="727075" cy="312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altLang="zh-CN" sz="1400" dirty="0">
                  <a:solidFill>
                    <a:schemeClr val="tx1"/>
                  </a:solidFill>
                  <a:latin typeface="Calibri" panose="020F0502020204030204" pitchFamily="34" charset="0"/>
                </a:rPr>
                <a:t>0.314 MJ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757363" y="1804988"/>
              <a:ext cx="3910012" cy="903288"/>
              <a:chOff x="1757363" y="1804988"/>
              <a:chExt cx="3910012" cy="903288"/>
            </a:xfrm>
          </p:grpSpPr>
          <p:sp>
            <p:nvSpPr>
              <p:cNvPr id="15368" name="Text Box 14"/>
              <p:cNvSpPr txBox="1">
                <a:spLocks noChangeArrowheads="1"/>
              </p:cNvSpPr>
              <p:nvPr/>
            </p:nvSpPr>
            <p:spPr bwMode="auto">
              <a:xfrm>
                <a:off x="2986088" y="2322513"/>
                <a:ext cx="704850" cy="3127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en-US" altLang="zh-CN" sz="14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0.121 MJ</a:t>
                </a:r>
              </a:p>
            </p:txBody>
          </p:sp>
          <p:sp>
            <p:nvSpPr>
              <p:cNvPr id="15369" name="Text Box 15"/>
              <p:cNvSpPr txBox="1">
                <a:spLocks noChangeArrowheads="1"/>
              </p:cNvSpPr>
              <p:nvPr/>
            </p:nvSpPr>
            <p:spPr bwMode="auto">
              <a:xfrm>
                <a:off x="2986088" y="1804988"/>
                <a:ext cx="704850" cy="3127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en-US" altLang="zh-CN" sz="14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0.067 MJ</a:t>
                </a:r>
              </a:p>
            </p:txBody>
          </p:sp>
          <p:sp>
            <p:nvSpPr>
              <p:cNvPr id="15393" name="Text Box 39"/>
              <p:cNvSpPr txBox="1">
                <a:spLocks noChangeArrowheads="1"/>
              </p:cNvSpPr>
              <p:nvPr/>
            </p:nvSpPr>
            <p:spPr bwMode="auto">
              <a:xfrm>
                <a:off x="3730625" y="1925638"/>
                <a:ext cx="1936750" cy="31273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tIns="10800" bIns="10800" anchor="ctr"/>
              <a:lstStyle>
                <a:lvl1pPr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56000"/>
                  </a:lnSpc>
                </a:pPr>
                <a:r>
                  <a:rPr lang="en-US" altLang="zh-CN" sz="14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Inlet Pipeline Heating</a:t>
                </a:r>
              </a:p>
            </p:txBody>
          </p:sp>
          <p:sp>
            <p:nvSpPr>
              <p:cNvPr id="15394" name="Text Box 40"/>
              <p:cNvSpPr txBox="1">
                <a:spLocks noChangeArrowheads="1"/>
              </p:cNvSpPr>
              <p:nvPr/>
            </p:nvSpPr>
            <p:spPr bwMode="auto">
              <a:xfrm>
                <a:off x="3730625" y="2395538"/>
                <a:ext cx="1936750" cy="31273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56000"/>
                  </a:lnSpc>
                </a:pPr>
                <a:r>
                  <a:rPr lang="en-US" altLang="zh-CN" sz="14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Outlet Pipeline Heating</a:t>
                </a:r>
              </a:p>
            </p:txBody>
          </p:sp>
          <p:sp>
            <p:nvSpPr>
              <p:cNvPr id="15395" name="Line 41"/>
              <p:cNvSpPr>
                <a:spLocks noChangeShapeType="1"/>
              </p:cNvSpPr>
              <p:nvPr/>
            </p:nvSpPr>
            <p:spPr bwMode="auto">
              <a:xfrm>
                <a:off x="2908300" y="2082801"/>
                <a:ext cx="0" cy="4683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397" name="Line 43"/>
              <p:cNvSpPr>
                <a:spLocks noChangeShapeType="1"/>
              </p:cNvSpPr>
              <p:nvPr/>
            </p:nvSpPr>
            <p:spPr bwMode="auto">
              <a:xfrm>
                <a:off x="2908301" y="2563813"/>
                <a:ext cx="822325" cy="15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401" name="Text Box 47"/>
              <p:cNvSpPr txBox="1">
                <a:spLocks noChangeArrowheads="1"/>
              </p:cNvSpPr>
              <p:nvPr/>
            </p:nvSpPr>
            <p:spPr bwMode="auto">
              <a:xfrm>
                <a:off x="1757363" y="2106613"/>
                <a:ext cx="704850" cy="3127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en-US" altLang="zh-CN" sz="14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0.188 MJ</a:t>
                </a: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725489" y="1543051"/>
            <a:ext cx="8029574" cy="4364199"/>
            <a:chOff x="709614" y="1603215"/>
            <a:chExt cx="8029574" cy="4364199"/>
          </a:xfrm>
        </p:grpSpPr>
        <p:sp>
          <p:nvSpPr>
            <p:cNvPr id="15398" name="Line 44"/>
            <p:cNvSpPr>
              <a:spLocks noChangeShapeType="1"/>
            </p:cNvSpPr>
            <p:nvPr/>
          </p:nvSpPr>
          <p:spPr bwMode="auto">
            <a:xfrm>
              <a:off x="5691188" y="2093913"/>
              <a:ext cx="912812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5399" name="Line 45"/>
            <p:cNvSpPr>
              <a:spLocks noChangeShapeType="1"/>
            </p:cNvSpPr>
            <p:nvPr/>
          </p:nvSpPr>
          <p:spPr bwMode="auto">
            <a:xfrm>
              <a:off x="5691188" y="2576513"/>
              <a:ext cx="9128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709614" y="1603215"/>
              <a:ext cx="8029574" cy="4364199"/>
              <a:chOff x="709614" y="1603215"/>
              <a:chExt cx="8029574" cy="4364199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09614" y="2057401"/>
                <a:ext cx="8029574" cy="3910013"/>
                <a:chOff x="709614" y="2057401"/>
                <a:chExt cx="8029574" cy="3910013"/>
              </a:xfrm>
            </p:grpSpPr>
            <p:grpSp>
              <p:nvGrpSpPr>
                <p:cNvPr id="4" name="Group 3"/>
                <p:cNvGrpSpPr/>
                <p:nvPr/>
              </p:nvGrpSpPr>
              <p:grpSpPr>
                <a:xfrm>
                  <a:off x="709614" y="2887663"/>
                  <a:ext cx="1655761" cy="760414"/>
                  <a:chOff x="709614" y="2887663"/>
                  <a:chExt cx="1655761" cy="760414"/>
                </a:xfrm>
              </p:grpSpPr>
              <p:sp>
                <p:nvSpPr>
                  <p:cNvPr id="15379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1625601" y="3333753"/>
                    <a:ext cx="739774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2" name="Group 1"/>
                  <p:cNvGrpSpPr/>
                  <p:nvPr/>
                </p:nvGrpSpPr>
                <p:grpSpPr>
                  <a:xfrm>
                    <a:off x="709614" y="2887663"/>
                    <a:ext cx="903287" cy="760414"/>
                    <a:chOff x="709614" y="2887663"/>
                    <a:chExt cx="903287" cy="760414"/>
                  </a:xfrm>
                </p:grpSpPr>
                <p:sp>
                  <p:nvSpPr>
                    <p:cNvPr id="15374" name="Text Box 2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17563" y="3333752"/>
                      <a:ext cx="704850" cy="31432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0" tIns="0" rIns="0" bIns="0"/>
                    <a:lstStyle>
                      <a:lvl1pPr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just" eaLnBrk="1" hangingPunct="1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1.2 MJ</a:t>
                      </a:r>
                    </a:p>
                  </p:txBody>
                </p:sp>
                <p:sp>
                  <p:nvSpPr>
                    <p:cNvPr id="15375" name="Text Box 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09614" y="2887663"/>
                      <a:ext cx="776287" cy="46990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just" eaLnBrk="1" hangingPunct="1">
                        <a:lnSpc>
                          <a:spcPct val="80000"/>
                        </a:lnSpc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Energy input</a:t>
                      </a:r>
                      <a:endParaRPr lang="en-US" altLang="zh-CN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400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33426" y="3333752"/>
                      <a:ext cx="879475" cy="15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8" name="Group 7"/>
                <p:cNvGrpSpPr/>
                <p:nvPr/>
              </p:nvGrpSpPr>
              <p:grpSpPr>
                <a:xfrm>
                  <a:off x="1687513" y="2057401"/>
                  <a:ext cx="7051675" cy="2676525"/>
                  <a:chOff x="1687513" y="2057401"/>
                  <a:chExt cx="7051675" cy="2676525"/>
                </a:xfrm>
              </p:grpSpPr>
              <p:sp>
                <p:nvSpPr>
                  <p:cNvPr id="15370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84538" y="4333877"/>
                    <a:ext cx="703262" cy="312737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0" tIns="0" rIns="0" bIns="0"/>
                  <a:lstStyle>
                    <a:lvl1pPr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0.203 MJ</a:t>
                    </a:r>
                  </a:p>
                </p:txBody>
              </p:sp>
              <p:sp>
                <p:nvSpPr>
                  <p:cNvPr id="15371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84538" y="3743327"/>
                    <a:ext cx="703262" cy="312737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0" tIns="0" rIns="0" bIns="0"/>
                  <a:lstStyle>
                    <a:lvl1pPr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0.077 MJ</a:t>
                    </a:r>
                  </a:p>
                </p:txBody>
              </p:sp>
              <p:sp>
                <p:nvSpPr>
                  <p:cNvPr id="15372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81175" y="4333877"/>
                    <a:ext cx="704850" cy="312737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0" tIns="0" rIns="0" bIns="0"/>
                  <a:lstStyle>
                    <a:lvl1pPr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just" eaLnBrk="1" hangingPunct="1"/>
                    <a:r>
                      <a:rPr lang="en-US" altLang="zh-CN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0.279 MJ</a:t>
                    </a:r>
                  </a:p>
                </p:txBody>
              </p:sp>
              <p:sp>
                <p:nvSpPr>
                  <p:cNvPr id="15385" name="Text Box 3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6414" y="4408488"/>
                    <a:ext cx="1057275" cy="3254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56000"/>
                      </a:lnSpc>
                    </a:pPr>
                    <a:r>
                      <a:rPr lang="en-US" altLang="zh-CN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System</a:t>
                    </a:r>
                  </a:p>
                  <a:p>
                    <a:pPr eaLnBrk="1" hangingPunct="1">
                      <a:lnSpc>
                        <a:spcPct val="56000"/>
                      </a:lnSpc>
                    </a:pPr>
                    <a:r>
                      <a:rPr lang="en-US" altLang="zh-CN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control</a:t>
                    </a:r>
                  </a:p>
                </p:txBody>
              </p:sp>
              <p:sp>
                <p:nvSpPr>
                  <p:cNvPr id="15386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5373689" y="4586288"/>
                    <a:ext cx="1241425" cy="158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5388" name="Line 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84513" y="4021138"/>
                    <a:ext cx="0" cy="57785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5389" name="Text Box 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6414" y="3887789"/>
                    <a:ext cx="1057275" cy="28892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lvl1pPr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56000"/>
                      </a:lnSpc>
                    </a:pPr>
                    <a:r>
                      <a:rPr lang="en-US" altLang="zh-CN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Computer</a:t>
                    </a:r>
                  </a:p>
                </p:txBody>
              </p:sp>
              <p:sp>
                <p:nvSpPr>
                  <p:cNvPr id="15390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084513" y="4021138"/>
                    <a:ext cx="123190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5391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5373689" y="4021138"/>
                    <a:ext cx="1241425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5" name="Group 4"/>
                  <p:cNvGrpSpPr/>
                  <p:nvPr/>
                </p:nvGrpSpPr>
                <p:grpSpPr>
                  <a:xfrm>
                    <a:off x="1687513" y="2057401"/>
                    <a:ext cx="2628900" cy="2541588"/>
                    <a:chOff x="1687513" y="2057401"/>
                    <a:chExt cx="2628900" cy="2541588"/>
                  </a:xfrm>
                </p:grpSpPr>
                <p:sp>
                  <p:nvSpPr>
                    <p:cNvPr id="15383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87513" y="3346452"/>
                      <a:ext cx="0" cy="125253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384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98625" y="4598988"/>
                      <a:ext cx="2617788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392" name="Line 3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687513" y="2057401"/>
                      <a:ext cx="0" cy="132556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396" name="Line 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98625" y="2081213"/>
                      <a:ext cx="2032000" cy="1588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7" name="Group 6"/>
                  <p:cNvGrpSpPr/>
                  <p:nvPr/>
                </p:nvGrpSpPr>
                <p:grpSpPr>
                  <a:xfrm>
                    <a:off x="1733550" y="2090738"/>
                    <a:ext cx="7005638" cy="2495550"/>
                    <a:chOff x="1733550" y="2090738"/>
                    <a:chExt cx="7005638" cy="2495550"/>
                  </a:xfrm>
                </p:grpSpPr>
                <p:sp>
                  <p:nvSpPr>
                    <p:cNvPr id="15365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443538" y="2779714"/>
                      <a:ext cx="704850" cy="31432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0" tIns="0" rIns="0" bIns="0"/>
                    <a:lstStyle>
                      <a:lvl1pPr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just" eaLnBrk="1" hangingPunct="1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0.210 MJ</a:t>
                      </a:r>
                    </a:p>
                  </p:txBody>
                </p:sp>
                <p:sp>
                  <p:nvSpPr>
                    <p:cNvPr id="15367" name="Text Box 1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987801" y="2792413"/>
                      <a:ext cx="752475" cy="312738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0" tIns="0" rIns="0" bIns="0"/>
                    <a:lstStyle>
                      <a:lvl1pPr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just" eaLnBrk="1" hangingPunct="1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0.210 MJ</a:t>
                      </a:r>
                    </a:p>
                  </p:txBody>
                </p:sp>
                <p:sp>
                  <p:nvSpPr>
                    <p:cNvPr id="15373" name="Text Box 1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33550" y="3355977"/>
                      <a:ext cx="704850" cy="312737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0" tIns="0" rIns="0" bIns="0"/>
                    <a:lstStyle>
                      <a:lvl1pPr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just" eaLnBrk="1" hangingPunct="1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0.75 MJ</a:t>
                      </a:r>
                    </a:p>
                  </p:txBody>
                </p:sp>
                <p:sp>
                  <p:nvSpPr>
                    <p:cNvPr id="15376" name="Text Box 2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65376" y="3081338"/>
                      <a:ext cx="954088" cy="46990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90000"/>
                        </a:lnSpc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Pre-treat</a:t>
                      </a:r>
                    </a:p>
                    <a:p>
                      <a:pPr eaLnBrk="1" hangingPunct="1">
                        <a:lnSpc>
                          <a:spcPct val="90000"/>
                        </a:lnSpc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Wafer</a:t>
                      </a:r>
                    </a:p>
                  </p:txBody>
                </p:sp>
                <p:sp>
                  <p:nvSpPr>
                    <p:cNvPr id="15377" name="Text Box 2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06814" y="3081338"/>
                      <a:ext cx="1055687" cy="46990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90000"/>
                        </a:lnSpc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Pulse</a:t>
                      </a:r>
                    </a:p>
                    <a:p>
                      <a:pPr eaLnBrk="1" hangingPunct="1">
                        <a:lnSpc>
                          <a:spcPct val="90000"/>
                        </a:lnSpc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TMA</a:t>
                      </a:r>
                    </a:p>
                  </p:txBody>
                </p:sp>
                <p:sp>
                  <p:nvSpPr>
                    <p:cNvPr id="15378" name="Text Box 2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186364" y="3081338"/>
                      <a:ext cx="1055687" cy="46990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90000"/>
                        </a:lnSpc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Pulse</a:t>
                      </a:r>
                    </a:p>
                    <a:p>
                      <a:pPr eaLnBrk="1" hangingPunct="1">
                        <a:lnSpc>
                          <a:spcPct val="90000"/>
                        </a:lnSpc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H</a:t>
                      </a:r>
                      <a:r>
                        <a:rPr lang="en-US" altLang="zh-CN" sz="1400" baseline="-25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5380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06763" y="3333752"/>
                      <a:ext cx="423862" cy="15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381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62501" y="3333752"/>
                      <a:ext cx="423863" cy="15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382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78564" y="3333752"/>
                      <a:ext cx="839787" cy="158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387" name="Line 3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615113" y="2090738"/>
                      <a:ext cx="0" cy="24955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402" name="Text Box 4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118350" y="2997202"/>
                      <a:ext cx="1620838" cy="62547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33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just" eaLnBrk="1" hangingPunct="1">
                        <a:lnSpc>
                          <a:spcPct val="80000"/>
                        </a:lnSpc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A 20 nm Al</a:t>
                      </a:r>
                      <a:r>
                        <a:rPr lang="en-US" altLang="zh-CN" sz="1400" baseline="-25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</a:t>
                      </a:r>
                      <a:r>
                        <a:rPr lang="en-US" altLang="zh-CN" sz="1400" baseline="-25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Dielectric Gate on a 4” silicon wafer</a:t>
                      </a:r>
                    </a:p>
                  </p:txBody>
                </p:sp>
              </p:grpSp>
            </p:grpSp>
            <p:grpSp>
              <p:nvGrpSpPr>
                <p:cNvPr id="3" name="Group 2"/>
                <p:cNvGrpSpPr/>
                <p:nvPr/>
              </p:nvGrpSpPr>
              <p:grpSpPr>
                <a:xfrm>
                  <a:off x="996950" y="3716338"/>
                  <a:ext cx="6192838" cy="2251076"/>
                  <a:chOff x="996950" y="3716338"/>
                  <a:chExt cx="6192838" cy="2251076"/>
                </a:xfrm>
              </p:grpSpPr>
              <p:sp>
                <p:nvSpPr>
                  <p:cNvPr id="15364" name="Text Box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89188" y="5278439"/>
                    <a:ext cx="4800600" cy="688975"/>
                  </a:xfrm>
                  <a:prstGeom prst="rect">
                    <a:avLst/>
                  </a:prstGeom>
                  <a:noFill/>
                  <a:ln w="9525" algn="ctr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20000"/>
                      </a:lnSpc>
                    </a:pPr>
                    <a:r>
                      <a:rPr lang="en-US" altLang="zh-CN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Average energy consumption in ALD batch production:</a:t>
                    </a:r>
                    <a:r>
                      <a:rPr lang="en-US" altLang="zh-CN" dirty="0">
                        <a:latin typeface="Calibri" panose="020F0502020204030204" pitchFamily="34" charset="0"/>
                      </a:rPr>
                      <a:t> </a:t>
                    </a:r>
                  </a:p>
                  <a:p>
                    <a:pPr eaLnBrk="1" hangingPunct="1">
                      <a:lnSpc>
                        <a:spcPct val="120000"/>
                      </a:lnSpc>
                    </a:pPr>
                    <a:r>
                      <a:rPr lang="en-US" altLang="zh-CN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0.7 MJ/wafer for 20 nm Al</a:t>
                    </a:r>
                    <a:r>
                      <a:rPr lang="en-US" altLang="zh-CN" baseline="-25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2</a:t>
                    </a:r>
                    <a:r>
                      <a:rPr lang="en-US" altLang="zh-CN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O</a:t>
                    </a:r>
                    <a:r>
                      <a:rPr lang="en-US" altLang="zh-CN" baseline="-25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3</a:t>
                    </a:r>
                    <a:r>
                      <a:rPr lang="en-US" altLang="zh-CN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 depositions</a:t>
                    </a:r>
                  </a:p>
                </p:txBody>
              </p:sp>
              <p:sp>
                <p:nvSpPr>
                  <p:cNvPr id="15403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996950" y="3716338"/>
                    <a:ext cx="0" cy="194468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5404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996951" y="5661026"/>
                    <a:ext cx="1368425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5405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08075" y="5335588"/>
                    <a:ext cx="896938" cy="3365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600">
                        <a:solidFill>
                          <a:srgbClr val="0033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rPr>
                      <a:t>Scale-up</a:t>
                    </a:r>
                  </a:p>
                </p:txBody>
              </p:sp>
            </p:grpSp>
          </p:grpSp>
          <p:sp>
            <p:nvSpPr>
              <p:cNvPr id="15406" name="Rectangle 10"/>
              <p:cNvSpPr>
                <a:spLocks noChangeArrowheads="1"/>
              </p:cNvSpPr>
              <p:nvPr/>
            </p:nvSpPr>
            <p:spPr bwMode="auto">
              <a:xfrm>
                <a:off x="1477169" y="1603215"/>
                <a:ext cx="5381625" cy="324008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2700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rgbClr val="00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46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7" name="矩形 18"/>
          <p:cNvSpPr/>
          <p:nvPr/>
        </p:nvSpPr>
        <p:spPr>
          <a:xfrm>
            <a:off x="152400" y="762000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Analysis of energy flow in ALD process</a:t>
            </a:r>
          </a:p>
        </p:txBody>
      </p:sp>
    </p:spTree>
    <p:extLst>
      <p:ext uri="{BB962C8B-B14F-4D97-AF65-F5344CB8AC3E}">
        <p14:creationId xmlns:p14="http://schemas.microsoft.com/office/powerpoint/2010/main" val="129887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161"/>
          <p:cNvSpPr txBox="1">
            <a:spLocks noChangeArrowheads="1"/>
          </p:cNvSpPr>
          <p:nvPr/>
        </p:nvSpPr>
        <p:spPr bwMode="auto">
          <a:xfrm>
            <a:off x="736489" y="1371600"/>
            <a:ext cx="775493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altLang="zh-CN" sz="1800" dirty="0">
                <a:latin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</a:rPr>
              <a:t>ALD process is energy intensive due to the process temperature requirement and</a:t>
            </a:r>
          </a:p>
          <a:p>
            <a:pPr algn="l" eaLnBrk="1" hangingPunct="1"/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</a:rPr>
              <a:t>  facility energy demand.</a:t>
            </a:r>
          </a:p>
          <a:p>
            <a:pPr algn="l" eaLnBrk="1" hangingPunct="1"/>
            <a:endParaRPr lang="en-US" altLang="zh-CN" sz="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</a:rPr>
              <a:t> ALD process energy consumption is mainly decided by the process cycle time.</a:t>
            </a:r>
          </a:p>
        </p:txBody>
      </p:sp>
      <p:sp>
        <p:nvSpPr>
          <p:cNvPr id="4103" name="Rectangle 163"/>
          <p:cNvSpPr>
            <a:spLocks noChangeArrowheads="1"/>
          </p:cNvSpPr>
          <p:nvPr/>
        </p:nvSpPr>
        <p:spPr bwMode="auto">
          <a:xfrm rot="5400000">
            <a:off x="6843714" y="3086102"/>
            <a:ext cx="3781425" cy="73025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4104" name="组合 20"/>
          <p:cNvGrpSpPr>
            <a:grpSpLocks/>
          </p:cNvGrpSpPr>
          <p:nvPr/>
        </p:nvGrpSpPr>
        <p:grpSpPr bwMode="auto">
          <a:xfrm>
            <a:off x="402420" y="2906713"/>
            <a:ext cx="4238649" cy="2548712"/>
            <a:chOff x="402161" y="2435225"/>
            <a:chExt cx="4040728" cy="2548712"/>
          </a:xfrm>
        </p:grpSpPr>
        <p:sp>
          <p:nvSpPr>
            <p:cNvPr id="4115" name="Text Box 104"/>
            <p:cNvSpPr txBox="1">
              <a:spLocks noChangeArrowheads="1"/>
            </p:cNvSpPr>
            <p:nvPr/>
          </p:nvSpPr>
          <p:spPr bwMode="auto">
            <a:xfrm rot="16200000">
              <a:off x="3684339" y="3376342"/>
              <a:ext cx="1253035" cy="264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latin typeface="Calibri" panose="020F0502020204030204" pitchFamily="34" charset="0"/>
                </a:rPr>
                <a:t>Energy (KJ/Cycle)</a:t>
              </a:r>
            </a:p>
          </p:txBody>
        </p:sp>
        <p:sp>
          <p:nvSpPr>
            <p:cNvPr id="4116" name="Text Box 102"/>
            <p:cNvSpPr txBox="1">
              <a:spLocks noChangeArrowheads="1"/>
            </p:cNvSpPr>
            <p:nvPr/>
          </p:nvSpPr>
          <p:spPr bwMode="auto">
            <a:xfrm>
              <a:off x="1784350" y="4706938"/>
              <a:ext cx="97496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latin typeface="Calibri" panose="020F0502020204030204" pitchFamily="34" charset="0"/>
                </a:rPr>
                <a:t>Cycle time (s)</a:t>
              </a:r>
            </a:p>
          </p:txBody>
        </p:sp>
        <p:sp>
          <p:nvSpPr>
            <p:cNvPr id="4117" name="Text Box 103"/>
            <p:cNvSpPr txBox="1">
              <a:spLocks noChangeArrowheads="1"/>
            </p:cNvSpPr>
            <p:nvPr/>
          </p:nvSpPr>
          <p:spPr bwMode="auto">
            <a:xfrm rot="16200000">
              <a:off x="-63374" y="3373167"/>
              <a:ext cx="1195135" cy="264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latin typeface="Calibri" panose="020F0502020204030204" pitchFamily="34" charset="0"/>
                </a:rPr>
                <a:t>Temperature (C)</a:t>
              </a:r>
            </a:p>
          </p:txBody>
        </p:sp>
        <p:graphicFrame>
          <p:nvGraphicFramePr>
            <p:cNvPr id="4098" name="Object 165"/>
            <p:cNvGraphicFramePr>
              <a:graphicFrameLocks noChangeAspect="1"/>
            </p:cNvGraphicFramePr>
            <p:nvPr/>
          </p:nvGraphicFramePr>
          <p:xfrm>
            <a:off x="698500" y="2435225"/>
            <a:ext cx="3538538" cy="2316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8418" name="Chart" r:id="rId4" imgW="4625340" imgH="1981200" progId="Excel.Chart.8">
                    <p:embed/>
                  </p:oleObj>
                </mc:Choice>
                <mc:Fallback>
                  <p:oleObj name="Chart" r:id="rId4" imgW="4625340" imgH="1981200" progId="Excel.Chart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11084" t="10016" r="18875" b="6410"/>
                        <a:stretch>
                          <a:fillRect/>
                        </a:stretch>
                      </p:blipFill>
                      <p:spPr bwMode="auto">
                        <a:xfrm>
                          <a:off x="698500" y="2435225"/>
                          <a:ext cx="3538538" cy="23161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05" name="Text Box 167"/>
          <p:cNvSpPr txBox="1">
            <a:spLocks noChangeArrowheads="1"/>
          </p:cNvSpPr>
          <p:nvPr/>
        </p:nvSpPr>
        <p:spPr bwMode="auto">
          <a:xfrm>
            <a:off x="464821" y="5468938"/>
            <a:ext cx="41052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>
                <a:latin typeface="Calibri" panose="020F0502020204030204" pitchFamily="34" charset="0"/>
              </a:rPr>
              <a:t>ALD energy dependence on process parameters</a:t>
            </a:r>
          </a:p>
        </p:txBody>
      </p:sp>
      <p:graphicFrame>
        <p:nvGraphicFramePr>
          <p:cNvPr id="4099" name="Object 1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915358"/>
              </p:ext>
            </p:extLst>
          </p:nvPr>
        </p:nvGraphicFramePr>
        <p:xfrm>
          <a:off x="4995070" y="2806814"/>
          <a:ext cx="3529012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19" name="Chart" r:id="rId6" imgW="3505200" imgH="1981200" progId="Excel.Chart.8">
                  <p:embed/>
                </p:oleObj>
              </mc:Choice>
              <mc:Fallback>
                <p:oleObj name="Chart" r:id="rId6" imgW="3505200" imgH="19812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523" t="7349" r="3024" b="7289"/>
                      <a:stretch>
                        <a:fillRect/>
                      </a:stretch>
                    </p:blipFill>
                    <p:spPr bwMode="auto">
                      <a:xfrm>
                        <a:off x="4995070" y="2806814"/>
                        <a:ext cx="3529012" cy="244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6" name="Text Box 171"/>
          <p:cNvSpPr txBox="1">
            <a:spLocks noChangeArrowheads="1"/>
          </p:cNvSpPr>
          <p:nvPr/>
        </p:nvSpPr>
        <p:spPr bwMode="auto">
          <a:xfrm>
            <a:off x="6156326" y="5224463"/>
            <a:ext cx="10227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Calibri" panose="020F0502020204030204" pitchFamily="34" charset="0"/>
              </a:rPr>
              <a:t>Cycle time (s)</a:t>
            </a:r>
          </a:p>
        </p:txBody>
      </p:sp>
      <p:sp>
        <p:nvSpPr>
          <p:cNvPr id="4107" name="Text Box 172"/>
          <p:cNvSpPr txBox="1">
            <a:spLocks noChangeArrowheads="1"/>
          </p:cNvSpPr>
          <p:nvPr/>
        </p:nvSpPr>
        <p:spPr bwMode="auto">
          <a:xfrm rot="16200000">
            <a:off x="4324768" y="3773102"/>
            <a:ext cx="9183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latin typeface="Calibri" panose="020F0502020204030204" pitchFamily="34" charset="0"/>
              </a:rPr>
              <a:t>Energy (MJ)</a:t>
            </a:r>
          </a:p>
        </p:txBody>
      </p:sp>
      <p:sp>
        <p:nvSpPr>
          <p:cNvPr id="4108" name="Text Box 173"/>
          <p:cNvSpPr txBox="1">
            <a:spLocks noChangeArrowheads="1"/>
          </p:cNvSpPr>
          <p:nvPr/>
        </p:nvSpPr>
        <p:spPr bwMode="auto">
          <a:xfrm>
            <a:off x="5314837" y="5514975"/>
            <a:ext cx="31765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Calibri" panose="020F0502020204030204" pitchFamily="34" charset="0"/>
              </a:rPr>
              <a:t>ALD process energy reduction</a:t>
            </a:r>
          </a:p>
          <a:p>
            <a:pPr algn="ctr" eaLnBrk="1" hangingPunct="1"/>
            <a:r>
              <a:rPr lang="en-US" altLang="zh-CN" dirty="0">
                <a:latin typeface="Calibri" panose="020F0502020204030204" pitchFamily="34" charset="0"/>
              </a:rPr>
              <a:t>(200 cycle operations)</a:t>
            </a:r>
          </a:p>
        </p:txBody>
      </p:sp>
      <p:sp>
        <p:nvSpPr>
          <p:cNvPr id="4109" name="Arc 174"/>
          <p:cNvSpPr>
            <a:spLocks/>
          </p:cNvSpPr>
          <p:nvPr/>
        </p:nvSpPr>
        <p:spPr bwMode="auto">
          <a:xfrm>
            <a:off x="5867401" y="3330577"/>
            <a:ext cx="817563" cy="236537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10" name="Arc 175"/>
          <p:cNvSpPr>
            <a:spLocks/>
          </p:cNvSpPr>
          <p:nvPr/>
        </p:nvSpPr>
        <p:spPr bwMode="auto">
          <a:xfrm>
            <a:off x="6948488" y="3592514"/>
            <a:ext cx="863600" cy="7207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11" name="Text Box 176"/>
          <p:cNvSpPr txBox="1">
            <a:spLocks noChangeArrowheads="1"/>
          </p:cNvSpPr>
          <p:nvPr/>
        </p:nvSpPr>
        <p:spPr bwMode="auto">
          <a:xfrm>
            <a:off x="5988051" y="3036888"/>
            <a:ext cx="7096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Calibri" panose="020F0502020204030204" pitchFamily="34" charset="0"/>
              </a:rPr>
              <a:t>18.2%</a:t>
            </a:r>
          </a:p>
        </p:txBody>
      </p:sp>
      <p:sp>
        <p:nvSpPr>
          <p:cNvPr id="4112" name="Text Box 177"/>
          <p:cNvSpPr txBox="1">
            <a:spLocks noChangeArrowheads="1"/>
          </p:cNvSpPr>
          <p:nvPr/>
        </p:nvSpPr>
        <p:spPr bwMode="auto">
          <a:xfrm>
            <a:off x="7400925" y="3508376"/>
            <a:ext cx="8143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Calibri" panose="020F0502020204030204" pitchFamily="34" charset="0"/>
              </a:rPr>
              <a:t>55.6%</a:t>
            </a:r>
          </a:p>
        </p:txBody>
      </p:sp>
      <p:sp>
        <p:nvSpPr>
          <p:cNvPr id="22" name="矩形 18"/>
          <p:cNvSpPr/>
          <p:nvPr/>
        </p:nvSpPr>
        <p:spPr>
          <a:xfrm>
            <a:off x="152400" y="762000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ALD Process Energy Consumption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1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0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836471"/>
              </p:ext>
            </p:extLst>
          </p:nvPr>
        </p:nvGraphicFramePr>
        <p:xfrm>
          <a:off x="1723042" y="1524000"/>
          <a:ext cx="56821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10" name="Equation" r:id="rId4" imgW="3251160" imgH="279360" progId="Equation.DSMT4">
                  <p:embed/>
                </p:oleObj>
              </mc:Choice>
              <mc:Fallback>
                <p:oleObj name="Equation" r:id="rId4" imgW="325116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3042" y="1524000"/>
                        <a:ext cx="5682150" cy="4826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9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34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1920" y="654875"/>
            <a:ext cx="784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altLang="zh-CN" sz="2400" b="1" kern="0" dirty="0" err="1">
                <a:solidFill>
                  <a:schemeClr val="tx2"/>
                </a:solidFill>
                <a:latin typeface="Calibri" panose="020F0502020204030204" pitchFamily="34" charset="0"/>
              </a:rPr>
              <a:t>Exergy</a:t>
            </a: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 balance and </a:t>
            </a:r>
            <a:r>
              <a:rPr lang="en-US" altLang="zh-CN" sz="2400" b="1" kern="0" dirty="0" err="1">
                <a:solidFill>
                  <a:schemeClr val="tx2"/>
                </a:solidFill>
                <a:latin typeface="Calibri" panose="020F0502020204030204" pitchFamily="34" charset="0"/>
              </a:rPr>
              <a:t>exergy</a:t>
            </a:r>
            <a:r>
              <a:rPr lang="en-US" altLang="zh-CN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 efficiencies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943815" y="2246363"/>
            <a:ext cx="6092596" cy="3661350"/>
            <a:chOff x="2388828" y="3391159"/>
            <a:chExt cx="6092596" cy="3661350"/>
          </a:xfrm>
        </p:grpSpPr>
        <p:graphicFrame>
          <p:nvGraphicFramePr>
            <p:cNvPr id="34" name="图表 7"/>
            <p:cNvGraphicFramePr/>
            <p:nvPr>
              <p:extLst>
                <p:ext uri="{D42A27DB-BD31-4B8C-83A1-F6EECF244321}">
                  <p14:modId xmlns:p14="http://schemas.microsoft.com/office/powerpoint/2010/main" val="3526666722"/>
                </p:ext>
              </p:extLst>
            </p:nvPr>
          </p:nvGraphicFramePr>
          <p:xfrm>
            <a:off x="2699792" y="3391159"/>
            <a:ext cx="5781632" cy="30765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5" name="Text Box 172"/>
            <p:cNvSpPr txBox="1">
              <a:spLocks noChangeArrowheads="1"/>
            </p:cNvSpPr>
            <p:nvPr/>
          </p:nvSpPr>
          <p:spPr bwMode="auto">
            <a:xfrm rot="16200000">
              <a:off x="2061239" y="4429596"/>
              <a:ext cx="96295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Exergy (KJ</a:t>
              </a:r>
              <a:r>
                <a:rPr lang="en-US" altLang="zh-CN" sz="1400" dirty="0">
                  <a:solidFill>
                    <a:schemeClr val="tx1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36" name="Text Box 173"/>
            <p:cNvSpPr txBox="1">
              <a:spLocks noChangeArrowheads="1"/>
            </p:cNvSpPr>
            <p:nvPr/>
          </p:nvSpPr>
          <p:spPr bwMode="auto">
            <a:xfrm>
              <a:off x="3159514" y="6467734"/>
              <a:ext cx="41052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0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Exergy distributions for ALD of Al</a:t>
              </a:r>
              <a:r>
                <a:rPr lang="en-US" altLang="zh-CN" baseline="-250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zh-CN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O</a:t>
              </a:r>
              <a:r>
                <a:rPr lang="en-US" altLang="zh-CN" baseline="-250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3</a:t>
              </a:r>
              <a:r>
                <a:rPr lang="en-US" altLang="zh-CN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 process (500 cycle operations) </a:t>
              </a:r>
              <a:endParaRPr lang="en-US" altLang="zh-CN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7" name="Text Box 161"/>
          <p:cNvSpPr txBox="1">
            <a:spLocks noChangeArrowheads="1"/>
          </p:cNvSpPr>
          <p:nvPr/>
        </p:nvSpPr>
        <p:spPr bwMode="auto">
          <a:xfrm>
            <a:off x="473235" y="2648305"/>
            <a:ext cx="25202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Exergy </a:t>
            </a:r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</a:rPr>
              <a:t>associated with </a:t>
            </a:r>
            <a:r>
              <a:rPr lang="en-US" altLang="zh-CN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material flows </a:t>
            </a:r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</a:rPr>
              <a:t>is </a:t>
            </a:r>
            <a:r>
              <a:rPr lang="en-US" altLang="zh-CN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small compared </a:t>
            </a:r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</a:rPr>
              <a:t>to </a:t>
            </a:r>
            <a:r>
              <a:rPr lang="en-US" altLang="zh-CN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other </a:t>
            </a:r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</a:rPr>
              <a:t>distributions</a:t>
            </a:r>
            <a:r>
              <a:rPr lang="en-US" altLang="zh-CN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en-US" altLang="zh-CN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Text Box 161"/>
          <p:cNvSpPr txBox="1">
            <a:spLocks noChangeArrowheads="1"/>
          </p:cNvSpPr>
          <p:nvPr/>
        </p:nvSpPr>
        <p:spPr bwMode="auto">
          <a:xfrm>
            <a:off x="418749" y="3970213"/>
            <a:ext cx="26292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The exergy caused by work flow is the largest, which holds 63% of the total exergy input.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Case study: ALD of Al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3200" b="1" kern="0" baseline="-25000" dirty="0">
                <a:solidFill>
                  <a:schemeClr val="tx2"/>
                </a:solidFill>
                <a:latin typeface="Calibri" panose="020F0502020204030204" pitchFamily="34" charset="0"/>
              </a:rPr>
              <a:t>3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73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450876" y="879670"/>
            <a:ext cx="5938624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en-US" b="1" dirty="0">
                <a:latin typeface="Calibri" panose="020F0502020204030204" pitchFamily="34" charset="0"/>
                <a:cs typeface="Times New Roman" pitchFamily="18" charset="0"/>
              </a:rPr>
              <a:t>Factors and levels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Design of ALD process for sustainability</a:t>
            </a:r>
          </a:p>
        </p:txBody>
      </p:sp>
      <p:pic>
        <p:nvPicPr>
          <p:cNvPr id="2304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919" y="1371600"/>
            <a:ext cx="590550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28600" y="2466975"/>
            <a:ext cx="8458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Times New Roman" pitchFamily="18" charset="0"/>
              </a:rPr>
              <a:t>Design objective 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is to minimize the gaseous emission and the </a:t>
            </a:r>
            <a:r>
              <a:rPr lang="en-US" altLang="zh-CN" dirty="0" err="1">
                <a:latin typeface="Calibri" panose="020F0502020204030204" pitchFamily="34" charset="0"/>
                <a:cs typeface="Times New Roman" pitchFamily="18" charset="0"/>
              </a:rPr>
              <a:t>nano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-wastes and </a:t>
            </a:r>
            <a:r>
              <a:rPr lang="en-US" altLang="zh-CN" dirty="0" err="1">
                <a:latin typeface="Calibri" panose="020F0502020204030204" pitchFamily="34" charset="0"/>
                <a:cs typeface="Times New Roman" pitchFamily="18" charset="0"/>
              </a:rPr>
              <a:t>nano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-particles</a:t>
            </a:r>
            <a:endParaRPr lang="zh-CN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2304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113" y="3113306"/>
            <a:ext cx="5353687" cy="3462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6"/>
          <p:cNvSpPr/>
          <p:nvPr/>
        </p:nvSpPr>
        <p:spPr>
          <a:xfrm>
            <a:off x="435636" y="3429000"/>
            <a:ext cx="2667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en-US" b="1" dirty="0">
                <a:latin typeface="Calibri" panose="020F0502020204030204" pitchFamily="34" charset="0"/>
                <a:cs typeface="Times New Roman" pitchFamily="18" charset="0"/>
              </a:rPr>
              <a:t>Factorial design table</a:t>
            </a:r>
          </a:p>
        </p:txBody>
      </p:sp>
      <p:pic>
        <p:nvPicPr>
          <p:cNvPr id="2304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36" y="3962400"/>
            <a:ext cx="2679752" cy="872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30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439479" y="1064336"/>
            <a:ext cx="5938624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en-US" b="1" dirty="0" smtClean="0">
                <a:latin typeface="Calibri" panose="020F0502020204030204" pitchFamily="34" charset="0"/>
                <a:cs typeface="Times New Roman" pitchFamily="18" charset="0"/>
              </a:rPr>
              <a:t>Experimental data</a:t>
            </a:r>
            <a:endParaRPr lang="en-US" b="1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2314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91" y="1905000"/>
            <a:ext cx="8199309" cy="3459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Design of ALD process for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214753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/>
        </p:nvSpPr>
        <p:spPr>
          <a:xfrm>
            <a:off x="381000" y="838200"/>
            <a:ext cx="55626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en-US" b="1" dirty="0" smtClean="0">
                <a:latin typeface="Calibri" panose="020F0502020204030204" pitchFamily="34" charset="0"/>
                <a:cs typeface="Times New Roman" pitchFamily="18" charset="0"/>
              </a:rPr>
              <a:t>Gaseous emissions: ANOVA </a:t>
            </a:r>
            <a:r>
              <a:rPr lang="en-US" b="1" dirty="0">
                <a:latin typeface="Calibri" panose="020F0502020204030204" pitchFamily="34" charset="0"/>
                <a:cs typeface="Times New Roman" pitchFamily="18" charset="0"/>
              </a:rPr>
              <a:t>(Analysis of Variance)</a:t>
            </a: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1988820" y="1295400"/>
            <a:ext cx="5326380" cy="121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000" y="2630269"/>
            <a:ext cx="8107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The regression equation is </a:t>
            </a:r>
            <a:r>
              <a:rPr lang="en-US" altLang="zh-CN" dirty="0" smtClean="0">
                <a:latin typeface="Calibri" panose="020F0502020204030204" pitchFamily="34" charset="0"/>
                <a:cs typeface="Times New Roman" pitchFamily="18" charset="0"/>
              </a:rPr>
              <a:t>Volume 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of CH4 per cycle (cm3) = 0.3683 - 0.002019 Purge Time (s) + 0.000066 Temperature (C).</a:t>
            </a:r>
            <a:endParaRPr lang="zh-CN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3280" y="3405822"/>
            <a:ext cx="5486400" cy="3275965"/>
          </a:xfrm>
          <a:prstGeom prst="rect">
            <a:avLst/>
          </a:prstGeom>
        </p:spPr>
      </p:pic>
      <p:sp>
        <p:nvSpPr>
          <p:cNvPr id="14" name="Rectangle 6"/>
          <p:cNvSpPr/>
          <p:nvPr/>
        </p:nvSpPr>
        <p:spPr>
          <a:xfrm>
            <a:off x="441960" y="3581400"/>
            <a:ext cx="3139440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en-US" b="1" dirty="0" smtClean="0">
                <a:latin typeface="Calibri" panose="020F0502020204030204" pitchFamily="34" charset="0"/>
                <a:cs typeface="Times New Roman" pitchFamily="18" charset="0"/>
              </a:rPr>
              <a:t>Contour for minimization of gaseous emissions</a:t>
            </a:r>
            <a:endParaRPr lang="en-US" b="1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4360" y="4448807"/>
            <a:ext cx="2788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Times New Roman" pitchFamily="18" charset="0"/>
              </a:rPr>
              <a:t>Least 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emission (Dark green area) is found at longest purge time, and at moderate temperature.</a:t>
            </a:r>
            <a:endParaRPr lang="zh-CN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0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Design of ALD process for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338726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/>
          <p:cNvSpPr/>
          <p:nvPr/>
        </p:nvSpPr>
        <p:spPr>
          <a:xfrm>
            <a:off x="228600" y="3759432"/>
            <a:ext cx="3139440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en-US" b="1" dirty="0" smtClean="0">
                <a:latin typeface="Calibri" panose="020F0502020204030204" pitchFamily="34" charset="0"/>
                <a:cs typeface="Times New Roman" pitchFamily="18" charset="0"/>
              </a:rPr>
              <a:t>Contour for minimization of gaseous emissions</a:t>
            </a:r>
            <a:endParaRPr lang="en-US" b="1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4360" y="4626839"/>
            <a:ext cx="2788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Times New Roman" pitchFamily="18" charset="0"/>
              </a:rPr>
              <a:t>Least 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emission of </a:t>
            </a:r>
            <a:r>
              <a:rPr lang="en-US" altLang="zh-CN" dirty="0" err="1">
                <a:latin typeface="Calibri" panose="020F0502020204030204" pitchFamily="34" charset="0"/>
                <a:cs typeface="Times New Roman" pitchFamily="18" charset="0"/>
              </a:rPr>
              <a:t>nano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-particle (Dark green area) is found at  shorter purge time, and at a comparable level of temperature.</a:t>
            </a:r>
            <a:endParaRPr lang="zh-CN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280" y="3581400"/>
            <a:ext cx="5393961" cy="3260725"/>
          </a:xfrm>
          <a:prstGeom prst="rect">
            <a:avLst/>
          </a:prstGeom>
        </p:spPr>
      </p:pic>
      <p:sp>
        <p:nvSpPr>
          <p:cNvPr id="16" name="Rectangle 6"/>
          <p:cNvSpPr/>
          <p:nvPr/>
        </p:nvSpPr>
        <p:spPr>
          <a:xfrm>
            <a:off x="289559" y="780871"/>
            <a:ext cx="707136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en-US" b="1" dirty="0" smtClean="0">
                <a:latin typeface="Calibri" panose="020F0502020204030204" pitchFamily="34" charset="0"/>
                <a:cs typeface="Times New Roman" pitchFamily="18" charset="0"/>
              </a:rPr>
              <a:t>Nano-particle emissions: ANOVA </a:t>
            </a:r>
            <a:r>
              <a:rPr lang="en-US" b="1" dirty="0">
                <a:latin typeface="Calibri" panose="020F0502020204030204" pitchFamily="34" charset="0"/>
                <a:cs typeface="Times New Roman" pitchFamily="18" charset="0"/>
              </a:rPr>
              <a:t>(Analysis of Variance)</a:t>
            </a:r>
          </a:p>
        </p:txBody>
      </p:sp>
      <p:sp>
        <p:nvSpPr>
          <p:cNvPr id="17" name="矩形 16"/>
          <p:cNvSpPr/>
          <p:nvPr/>
        </p:nvSpPr>
        <p:spPr>
          <a:xfrm>
            <a:off x="445504" y="2819400"/>
            <a:ext cx="8107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The regression equation is No. of Nanoparticle per cycle = 239837500 - 7981250 Purge Time (s) + 285500 Temperature (C).</a:t>
            </a:r>
            <a:endParaRPr lang="zh-CN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8" name="图片 17"/>
          <p:cNvPicPr/>
          <p:nvPr/>
        </p:nvPicPr>
        <p:blipFill>
          <a:blip r:embed="rId4"/>
          <a:stretch>
            <a:fillRect/>
          </a:stretch>
        </p:blipFill>
        <p:spPr>
          <a:xfrm>
            <a:off x="1606866" y="1378801"/>
            <a:ext cx="5897881" cy="1288199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Design of ALD process for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118311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Summary</a:t>
            </a:r>
            <a:endParaRPr lang="en-US" altLang="zh-CN" sz="32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0600" y="1066800"/>
            <a:ext cx="7543800" cy="49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kern="0" dirty="0">
                <a:solidFill>
                  <a:srgbClr val="000000"/>
                </a:solidFill>
                <a:latin typeface="Calibri" panose="020F0502020204030204" pitchFamily="34" charset="0"/>
                <a:cs typeface="Times New Roman" pitchFamily="18" charset="0"/>
              </a:rPr>
              <a:t>Deposition process is under a joint influence of precursor concentration and surface site saturation status</a:t>
            </a:r>
            <a:r>
              <a:rPr lang="en-US" altLang="zh-CN" kern="0" dirty="0" smtClean="0">
                <a:solidFill>
                  <a:srgbClr val="000000"/>
                </a:solidFill>
                <a:latin typeface="Calibri" panose="020F0502020204030204" pitchFamily="34" charset="0"/>
                <a:cs typeface="Times New Roman" pitchFamily="18" charset="0"/>
              </a:rPr>
              <a:t>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kern="0" dirty="0" smtClean="0">
                <a:solidFill>
                  <a:srgbClr val="000000"/>
                </a:solidFill>
                <a:latin typeface="Calibri" panose="020F0502020204030204" pitchFamily="34" charset="0"/>
                <a:cs typeface="Times New Roman" pitchFamily="18" charset="0"/>
              </a:rPr>
              <a:t>Methane </a:t>
            </a:r>
            <a:r>
              <a:rPr lang="en-US" altLang="zh-CN" kern="0" dirty="0">
                <a:solidFill>
                  <a:srgbClr val="000000"/>
                </a:solidFill>
                <a:latin typeface="Calibri" panose="020F0502020204030204" pitchFamily="34" charset="0"/>
                <a:cs typeface="Times New Roman" pitchFamily="18" charset="0"/>
              </a:rPr>
              <a:t>emissions are positively proportional to the film deposition process.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kern="0" dirty="0">
                <a:solidFill>
                  <a:srgbClr val="000000"/>
                </a:solidFill>
                <a:latin typeface="Calibri" panose="020F0502020204030204" pitchFamily="34" charset="0"/>
                <a:cs typeface="Times New Roman" pitchFamily="18" charset="0"/>
              </a:rPr>
              <a:t>Temperature affects the ALD chemical process by changing the energy states of the surface species, and pulse time is directly related to the precursor dosage.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Size distribution, concentration, morphology and elements of nanoparticles are analyzed trough various instruments, including SMPS, UCPC, SEM, XRD.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Nano-particle emissions with diameter less than 100 nm are in the range of 6.0×10</a:t>
            </a:r>
            <a:r>
              <a:rPr lang="en-US" altLang="zh-CN" baseline="30000" dirty="0">
                <a:latin typeface="Calibri" panose="020F0502020204030204" pitchFamily="34" charset="0"/>
                <a:cs typeface="Times New Roman" pitchFamily="18" charset="0"/>
              </a:rPr>
              <a:t>5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 and 2.5×10</a:t>
            </a:r>
            <a:r>
              <a:rPr lang="en-US" altLang="zh-CN" baseline="30000" dirty="0">
                <a:latin typeface="Calibri" panose="020F0502020204030204" pitchFamily="34" charset="0"/>
                <a:cs typeface="Times New Roman" pitchFamily="18" charset="0"/>
              </a:rPr>
              <a:t>6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 particles in 25 cycles of Al</a:t>
            </a:r>
            <a:r>
              <a:rPr lang="en-US" altLang="zh-CN" baseline="-25000" dirty="0">
                <a:latin typeface="Calibri" panose="020F0502020204030204" pitchFamily="34" charset="0"/>
                <a:cs typeface="Times New Roman" pitchFamily="18" charset="0"/>
              </a:rPr>
              <a:t>2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O</a:t>
            </a:r>
            <a:r>
              <a:rPr lang="en-US" altLang="zh-CN" baseline="-25000" dirty="0">
                <a:latin typeface="Calibri" panose="020F0502020204030204" pitchFamily="34" charset="0"/>
                <a:cs typeface="Times New Roman" pitchFamily="18" charset="0"/>
              </a:rPr>
              <a:t>3</a:t>
            </a:r>
            <a:r>
              <a:rPr lang="en-US" altLang="zh-CN" dirty="0">
                <a:latin typeface="Calibri" panose="020F0502020204030204" pitchFamily="34" charset="0"/>
                <a:cs typeface="Times New Roman" pitchFamily="18" charset="0"/>
              </a:rPr>
              <a:t> ALD.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Energy </a:t>
            </a:r>
            <a:r>
              <a:rPr lang="en-US" altLang="zh-CN" kern="0" dirty="0">
                <a:solidFill>
                  <a:schemeClr val="tx2"/>
                </a:solidFill>
                <a:latin typeface="Calibri" panose="020F0502020204030204" pitchFamily="34" charset="0"/>
              </a:rPr>
              <a:t>consumption in ALD process is mainly determined by the cycle time and the process energy consumption could be significantly reduced by 64% when the cycle time is reduced from 18 s to 4 s</a:t>
            </a:r>
            <a:r>
              <a:rPr lang="en-US" altLang="zh-CN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.</a:t>
            </a:r>
            <a:endParaRPr lang="en-US" altLang="zh-CN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3778905"/>
            <a:ext cx="731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endParaRPr lang="en-US" altLang="zh-CN" kern="0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39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4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 smtClean="0">
                <a:latin typeface="Calibri" panose="020F0502020204030204" pitchFamily="34" charset="0"/>
                <a:cs typeface="Times New Roman"/>
              </a:rPr>
              <a:t>Nano-manufacturing </a:t>
            </a: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technology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" y="1287737"/>
            <a:ext cx="2743200" cy="3949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16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Two </a:t>
            </a:r>
            <a:r>
              <a:rPr lang="en-US" altLang="zh-CN" sz="16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main categories</a:t>
            </a:r>
            <a:r>
              <a:rPr lang="en-US" altLang="zh-CN" sz="1600" kern="0" dirty="0">
                <a:solidFill>
                  <a:schemeClr val="tx2"/>
                </a:solidFill>
                <a:latin typeface="Calibri" panose="020F0502020204030204" pitchFamily="34" charset="0"/>
              </a:rPr>
              <a:t>: top-down and </a:t>
            </a:r>
            <a:r>
              <a:rPr lang="en-US" altLang="zh-CN" sz="16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bottom-up.</a:t>
            </a:r>
          </a:p>
          <a:p>
            <a:pPr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 pitchFamily="34" charset="0"/>
                <a:ea typeface="Ebrima" pitchFamily="2" charset="0"/>
                <a:cs typeface="Ebrima" pitchFamily="2" charset="0"/>
              </a:rPr>
              <a:t>Top-down (Subtractive)  techniques: </a:t>
            </a:r>
            <a:r>
              <a:rPr lang="en-US" altLang="zh-CN" sz="1600" dirty="0" smtClean="0">
                <a:latin typeface="Calibri" panose="020F0502020204030204" pitchFamily="34" charset="0"/>
                <a:ea typeface="Ebrima" pitchFamily="2" charset="0"/>
                <a:cs typeface="Times New Roman" pitchFamily="18" charset="0"/>
              </a:rPr>
              <a:t>methods</a:t>
            </a:r>
            <a:r>
              <a:rPr lang="en-US" altLang="zh-CN" sz="1600" dirty="0">
                <a:latin typeface="Calibri" panose="020F0502020204030204" pitchFamily="34" charset="0"/>
                <a:ea typeface="Ebrima" pitchFamily="2" charset="0"/>
                <a:cs typeface="Times New Roman" pitchFamily="18" charset="0"/>
              </a:rPr>
              <a:t>, </a:t>
            </a:r>
            <a:r>
              <a:rPr lang="en-US" altLang="zh-CN" sz="1600" dirty="0" smtClean="0">
                <a:latin typeface="Calibri" panose="020F0502020204030204" pitchFamily="34" charset="0"/>
                <a:ea typeface="Ebrima" pitchFamily="2" charset="0"/>
                <a:cs typeface="Times New Roman" pitchFamily="18" charset="0"/>
              </a:rPr>
              <a:t>achieve </a:t>
            </a:r>
            <a:r>
              <a:rPr lang="en-US" altLang="zh-CN" sz="1600" dirty="0" err="1">
                <a:latin typeface="Calibri" panose="020F0502020204030204" pitchFamily="34" charset="0"/>
                <a:ea typeface="Ebrima" pitchFamily="2" charset="0"/>
                <a:cs typeface="Times New Roman" pitchFamily="18" charset="0"/>
              </a:rPr>
              <a:t>nanoscale</a:t>
            </a:r>
            <a:r>
              <a:rPr lang="en-US" altLang="zh-CN" sz="1600" dirty="0">
                <a:latin typeface="Calibri" panose="020F0502020204030204" pitchFamily="34" charset="0"/>
                <a:ea typeface="Ebrima" pitchFamily="2" charset="0"/>
                <a:cs typeface="Times New Roman" pitchFamily="18" charset="0"/>
              </a:rPr>
              <a:t> features through carving or grinding methods (e.g., lithography, etching, and milling). </a:t>
            </a:r>
            <a:endParaRPr lang="en-US" altLang="zh-CN" sz="1600" dirty="0" smtClean="0">
              <a:latin typeface="Calibri" panose="020F0502020204030204" pitchFamily="34" charset="0"/>
              <a:ea typeface="Ebrima" pitchFamily="2" charset="0"/>
              <a:cs typeface="Times New Roman" pitchFamily="18" charset="0"/>
            </a:endParaRPr>
          </a:p>
          <a:p>
            <a:pPr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Calibri" panose="020F0502020204030204" pitchFamily="34" charset="0"/>
                <a:ea typeface="Ebrima" pitchFamily="2" charset="0"/>
                <a:cs typeface="Ebrima" pitchFamily="2" charset="0"/>
              </a:rPr>
              <a:t>Bottom-up(Additive</a:t>
            </a: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 pitchFamily="34" charset="0"/>
                <a:ea typeface="Ebrima" pitchFamily="2" charset="0"/>
                <a:cs typeface="Ebrima" pitchFamily="2" charset="0"/>
              </a:rPr>
              <a:t>) methods: </a:t>
            </a:r>
            <a:r>
              <a:rPr lang="en-US" altLang="zh-CN" sz="1600" dirty="0" smtClean="0">
                <a:latin typeface="Calibri" panose="020F0502020204030204" pitchFamily="34" charset="0"/>
                <a:ea typeface="Ebrima" pitchFamily="2" charset="0"/>
                <a:cs typeface="Times New Roman" pitchFamily="18" charset="0"/>
              </a:rPr>
              <a:t>form </a:t>
            </a:r>
            <a:r>
              <a:rPr lang="en-US" altLang="zh-CN" sz="1600" dirty="0">
                <a:latin typeface="Calibri" panose="020F0502020204030204" pitchFamily="34" charset="0"/>
                <a:ea typeface="Ebrima" pitchFamily="2" charset="0"/>
                <a:cs typeface="Times New Roman" pitchFamily="18" charset="0"/>
              </a:rPr>
              <a:t>the </a:t>
            </a:r>
            <a:r>
              <a:rPr lang="en-US" altLang="zh-CN" sz="1600" dirty="0" err="1">
                <a:latin typeface="Calibri" panose="020F0502020204030204" pitchFamily="34" charset="0"/>
                <a:ea typeface="Ebrima" pitchFamily="2" charset="0"/>
                <a:cs typeface="Times New Roman" pitchFamily="18" charset="0"/>
              </a:rPr>
              <a:t>nano</a:t>
            </a:r>
            <a:r>
              <a:rPr lang="en-US" altLang="zh-CN" sz="1600" dirty="0">
                <a:latin typeface="Calibri" panose="020F0502020204030204" pitchFamily="34" charset="0"/>
                <a:ea typeface="Ebrima" pitchFamily="2" charset="0"/>
                <a:cs typeface="Times New Roman" pitchFamily="18" charset="0"/>
              </a:rPr>
              <a:t> structures through nucleation or growth from gas,  liquid, or solid precursors by chemical or physical processes.</a:t>
            </a:r>
          </a:p>
        </p:txBody>
      </p:sp>
      <p:sp>
        <p:nvSpPr>
          <p:cNvPr id="13" name="矩形 12"/>
          <p:cNvSpPr/>
          <p:nvPr/>
        </p:nvSpPr>
        <p:spPr>
          <a:xfrm>
            <a:off x="304800" y="5917684"/>
            <a:ext cx="31755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4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Journal of Industrial Ecology, 12 (2008) 329-359</a:t>
            </a:r>
            <a:endParaRPr lang="en-US" altLang="zh-CN" sz="1400" b="1" i="1" kern="0" dirty="0" smtClean="0">
              <a:solidFill>
                <a:schemeClr val="tx2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545569"/>
              </p:ext>
            </p:extLst>
          </p:nvPr>
        </p:nvGraphicFramePr>
        <p:xfrm>
          <a:off x="3962400" y="1676400"/>
          <a:ext cx="4702358" cy="5049592"/>
        </p:xfrm>
        <a:graphic>
          <a:graphicData uri="http://schemas.openxmlformats.org/drawingml/2006/table">
            <a:tbl>
              <a:tblPr/>
              <a:tblGrid>
                <a:gridCol w="2351179"/>
                <a:gridCol w="2351179"/>
              </a:tblGrid>
              <a:tr h="1293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1">
                          <a:effectLst/>
                        </a:rPr>
                        <a:t>Top-down techniques</a:t>
                      </a:r>
                      <a:endParaRPr lang="en-US" sz="800" b="1">
                        <a:effectLst/>
                      </a:endParaRPr>
                    </a:p>
                  </a:txBody>
                  <a:tcPr marL="32328" marR="32328" marT="16164" marB="16164" anchor="ctr">
                    <a:lnL>
                      <a:noFill/>
                    </a:lnL>
                    <a:lnR w="9525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1">
                          <a:effectLst/>
                        </a:rPr>
                        <a:t>Bottom-up techniques</a:t>
                      </a:r>
                      <a:endParaRPr lang="en-US" sz="800" b="1">
                        <a:effectLst/>
                      </a:endParaRPr>
                    </a:p>
                  </a:txBody>
                  <a:tcPr marL="32328" marR="32328" marT="16164" marB="16164" anchor="ctr">
                    <a:lnL w="9525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</a:rPr>
                        <a:t>Lithography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</a:rPr>
                        <a:t>Vapor-phase techniques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i="1">
                          <a:effectLst/>
                        </a:rPr>
                        <a:t>Conventional lithography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i="1">
                          <a:effectLst/>
                        </a:rPr>
                        <a:t>Deposition techniques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 Photolithography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 Vapor phase epitaxy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629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 E-beam lithography (for mask generation only)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 Metal organic chemical vapor deposition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i="1">
                          <a:effectLst/>
                        </a:rPr>
                        <a:t>Next-generation lithography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 Molecular beam epitaxy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629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 Immersion 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 Plasma-enhanced chemical vapor deposition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629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 Lithography with lower wavelengths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 Atomic layer deposition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  than photolithography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 Pulsed laser deposition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629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  Extreme ultraviolet (soft X-ray) 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 Sputtering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  X-ray 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 Evaporation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629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 Lithography with particles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i="1">
                          <a:effectLst/>
                        </a:rPr>
                        <a:t>Nanoparticle/nanostructured materials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  E-beam 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</a:t>
                      </a:r>
                      <a:r>
                        <a:rPr lang="en-US" sz="800" i="1">
                          <a:effectLst/>
                        </a:rPr>
                        <a:t>synthesis techniques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629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  Focused ion-beam 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 Evaporation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Nanoimprint 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 Laser ablation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629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 Step-and-flash imprint 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 Flame synthesis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Soft lithography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 Arc discharge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</a:rPr>
                        <a:t>Etching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</a:rPr>
                        <a:t>Liquid-phase techniques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Wet etching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Precipitation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Dry etching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Sol-gel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 Reactive ion etching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Solvothermal synthesis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 Plasma etching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Sonochemical synthesis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 Sputtering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Microwave irradiation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Reverse micelle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</a:rPr>
                        <a:t>Electrospinning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Electrodeposition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</a:rPr>
                        <a:t>Milling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</a:rPr>
                        <a:t>Self-assembly techniques</a:t>
                      </a:r>
                      <a:endParaRPr lang="en-US" sz="800">
                        <a:effectLst/>
                      </a:endParaRP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Mechanical milling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Electrostatic self-assembly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629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Cryomilling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Self assembled monolayers (SAMs)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931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>
                          <a:effectLst/>
                        </a:rPr>
                        <a:t>Mechanochemical bonding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dirty="0">
                          <a:effectLst/>
                        </a:rPr>
                        <a:t>Langmuir-Blodgett formation</a:t>
                      </a:r>
                    </a:p>
                  </a:txBody>
                  <a:tcPr marL="32328" marR="32328" marT="16164" marB="1616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3581400" y="1287737"/>
            <a:ext cx="4556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Major </a:t>
            </a:r>
            <a:r>
              <a:rPr lang="en-US" altLang="zh-CN" sz="2000" kern="0" dirty="0" err="1">
                <a:solidFill>
                  <a:schemeClr val="tx2"/>
                </a:solidFill>
                <a:latin typeface="Calibri" panose="020F0502020204030204" pitchFamily="34" charset="0"/>
              </a:rPr>
              <a:t>nano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-manufacturing techniques</a:t>
            </a:r>
            <a:endParaRPr lang="en-US" altLang="zh-CN" sz="2000" kern="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24600" y="2904067"/>
            <a:ext cx="1295400" cy="152400"/>
          </a:xfrm>
          <a:prstGeom prst="rect">
            <a:avLst/>
          </a:prstGeom>
          <a:ln w="25400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4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57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861457" y="3200400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4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Thank you!</a:t>
            </a:r>
          </a:p>
          <a:p>
            <a:pPr algn="ctr">
              <a:defRPr/>
            </a:pPr>
            <a:r>
              <a:rPr lang="en-US" altLang="zh-CN" sz="4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&amp;</a:t>
            </a:r>
          </a:p>
          <a:p>
            <a:pPr algn="ctr">
              <a:defRPr/>
            </a:pPr>
            <a:r>
              <a:rPr lang="en-US" altLang="zh-CN" sz="4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Questions</a:t>
            </a:r>
            <a:r>
              <a:rPr lang="en-US" altLang="zh-CN" sz="4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?</a:t>
            </a:r>
            <a:endParaRPr lang="en-US" altLang="zh-CN" sz="4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40</a:t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7539" y="788091"/>
            <a:ext cx="7239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kern="0" dirty="0">
                <a:solidFill>
                  <a:srgbClr val="000000"/>
                </a:solidFill>
                <a:latin typeface="Calibri" panose="020F0502020204030204" pitchFamily="34" charset="0"/>
                <a:cs typeface="Times New Roman" pitchFamily="18" charset="0"/>
              </a:rPr>
              <a:t>Financial support from National Science Foundation  under the grant of CMMI-1200940 is greatly 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Calibri" panose="020F0502020204030204" pitchFamily="34" charset="0"/>
                <a:cs typeface="Times New Roman" pitchFamily="18" charset="0"/>
              </a:rPr>
              <a:t>acknowledged</a:t>
            </a:r>
            <a:r>
              <a:rPr lang="en-US" altLang="zh-CN" sz="2400" b="1" kern="0" dirty="0" smtClean="0">
                <a:latin typeface="Calibri" panose="020F0502020204030204" pitchFamily="34" charset="0"/>
              </a:rPr>
              <a:t>!</a:t>
            </a:r>
            <a:endParaRPr lang="zh-CN" altLang="en-US" sz="2400" b="1" kern="0" dirty="0">
              <a:latin typeface="Calibri" panose="020F0502020204030204" pitchFamily="34" charset="0"/>
            </a:endParaRPr>
          </a:p>
        </p:txBody>
      </p:sp>
      <p:pic>
        <p:nvPicPr>
          <p:cNvPr id="5" name="Picture 25" descr="https://www.csusm.edu/act/images/ns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648200"/>
            <a:ext cx="1511362" cy="1519093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463" y="5029385"/>
            <a:ext cx="3200400" cy="1061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Atomic layer deposition (ALD)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5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66900" y="6248400"/>
            <a:ext cx="541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Animation: ALD process.</a:t>
            </a:r>
          </a:p>
          <a:p>
            <a:pPr algn="ctr">
              <a:defRPr/>
            </a:pPr>
            <a:r>
              <a:rPr lang="en-US" altLang="zh-CN" sz="1400" b="1" i="1" kern="0" dirty="0" smtClean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Courtesy of Cambridge Nanotech</a:t>
            </a:r>
          </a:p>
        </p:txBody>
      </p:sp>
      <p:sp>
        <p:nvSpPr>
          <p:cNvPr id="17" name="矩形 16"/>
          <p:cNvSpPr/>
          <p:nvPr/>
        </p:nvSpPr>
        <p:spPr>
          <a:xfrm>
            <a:off x="609600" y="1217553"/>
            <a:ext cx="8001000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vapor-phase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additive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thin film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fabrication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technique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;</a:t>
            </a:r>
            <a:endParaRPr lang="en-US" altLang="zh-CN" sz="2000" kern="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Operated by alternately injecting </a:t>
            </a:r>
            <a:r>
              <a:rPr lang="en-US" altLang="zh-CN" sz="2000" kern="0" dirty="0">
                <a:solidFill>
                  <a:srgbClr val="FF0000"/>
                </a:solidFill>
                <a:latin typeface="Calibri" panose="020F0502020204030204" pitchFamily="34" charset="0"/>
              </a:rPr>
              <a:t>two or more chemical precursors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into a chamber to enable </a:t>
            </a:r>
            <a:r>
              <a:rPr lang="en-US" altLang="zh-CN" sz="2000" kern="0" dirty="0">
                <a:solidFill>
                  <a:srgbClr val="FF0000"/>
                </a:solidFill>
                <a:latin typeface="Calibri" panose="020F0502020204030204" pitchFamily="34" charset="0"/>
              </a:rPr>
              <a:t>sequential saturated surface reactions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on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substrates;</a:t>
            </a:r>
          </a:p>
        </p:txBody>
      </p:sp>
      <p:pic>
        <p:nvPicPr>
          <p:cNvPr id="20" name="Picture 2" descr="D:\UWM\Research\ALD\ALD Animations\AL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29220"/>
            <a:ext cx="6611876" cy="371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50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566" y="1413831"/>
            <a:ext cx="2667000" cy="461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ALD cycle</a:t>
            </a:r>
          </a:p>
        </p:txBody>
      </p:sp>
      <p:sp>
        <p:nvSpPr>
          <p:cNvPr id="1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6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24017" y="6215757"/>
            <a:ext cx="13019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ALD AB cycle </a:t>
            </a:r>
          </a:p>
        </p:txBody>
      </p:sp>
      <p:pic>
        <p:nvPicPr>
          <p:cNvPr id="18" name="图片 1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08202" y="1836681"/>
            <a:ext cx="3540398" cy="204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/>
          <p:cNvSpPr/>
          <p:nvPr/>
        </p:nvSpPr>
        <p:spPr>
          <a:xfrm>
            <a:off x="3276600" y="4094136"/>
            <a:ext cx="5562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000" dirty="0" smtClean="0">
                <a:latin typeface="Calibri" panose="020F0502020204030204" pitchFamily="34" charset="0"/>
                <a:ea typeface="宋体"/>
              </a:rPr>
              <a:t>A typical  ALD cycle involves two pulse steps and two purge steps;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2000" dirty="0" smtClean="0">
                <a:latin typeface="Calibri" panose="020F0502020204030204" pitchFamily="34" charset="0"/>
                <a:ea typeface="宋体"/>
              </a:rPr>
              <a:t>Two precursors, one carrier gas (e.g., nitrogen, argon);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2000" dirty="0" smtClean="0">
                <a:latin typeface="Calibri" panose="020F0502020204030204" pitchFamily="34" charset="0"/>
                <a:ea typeface="宋体"/>
              </a:rPr>
              <a:t>Pulse in milliseconds;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2000" dirty="0" smtClean="0">
                <a:latin typeface="Calibri" panose="020F0502020204030204" pitchFamily="34" charset="0"/>
                <a:ea typeface="宋体"/>
              </a:rPr>
              <a:t>Purge in seconds.</a:t>
            </a:r>
          </a:p>
        </p:txBody>
      </p:sp>
    </p:spTree>
    <p:extLst>
      <p:ext uri="{BB962C8B-B14F-4D97-AF65-F5344CB8AC3E}">
        <p14:creationId xmlns:p14="http://schemas.microsoft.com/office/powerpoint/2010/main" val="39995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ALD system</a:t>
            </a:r>
            <a:endParaRPr lang="en-US" altLang="zh-CN" sz="2400" b="1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7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2300" y="1165435"/>
            <a:ext cx="76145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typical thermal single-wafer ALD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reactor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mainly consists of a precursor delivery unit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,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a carrier gas delivery unit, a heating unit, a pumping unit and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 chamber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09800"/>
            <a:ext cx="2797246" cy="3828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2743200" y="6477000"/>
            <a:ext cx="3200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Courtesy of Cambridge Nanotech</a:t>
            </a:r>
          </a:p>
        </p:txBody>
      </p:sp>
      <p:pic>
        <p:nvPicPr>
          <p:cNvPr id="13" name="图片 12" descr="D:\UWM\Research\my results\visio\Figures for paper2-12.2014\1.t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2209800"/>
            <a:ext cx="3581400" cy="380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082746" y="5968425"/>
            <a:ext cx="228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Calibri" panose="020F0502020204030204" pitchFamily="34" charset="0"/>
                <a:ea typeface="宋体"/>
              </a:rPr>
              <a:t>Cambridge Nanotech S100 ALD system</a:t>
            </a:r>
            <a:endParaRPr lang="zh-CN" altLang="en-US" sz="1600" dirty="0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19600" y="6062246"/>
            <a:ext cx="34368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  <a:ea typeface="宋体"/>
              </a:rPr>
              <a:t>Nanotech Savannah S100 ALD system </a:t>
            </a:r>
            <a:endParaRPr lang="zh-CN" altLang="en-US" sz="1600" dirty="0">
              <a:latin typeface="Calibri" panose="020F0502020204030204" pitchFamily="34" charset="0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6592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ALD types</a:t>
            </a:r>
          </a:p>
        </p:txBody>
      </p:sp>
      <p:sp>
        <p:nvSpPr>
          <p:cNvPr id="1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8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7450" y="6320134"/>
            <a:ext cx="4282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400" b="1" i="1" kern="0" dirty="0" err="1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Semicond</a:t>
            </a:r>
            <a:r>
              <a:rPr lang="en-US" altLang="zh-CN" sz="14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. Sci. Technol., 27 (2012) </a:t>
            </a:r>
            <a:r>
              <a:rPr lang="en-US" altLang="zh-CN" sz="1400" b="1" i="1" kern="0" dirty="0" smtClean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074002</a:t>
            </a:r>
          </a:p>
        </p:txBody>
      </p:sp>
      <p:sp>
        <p:nvSpPr>
          <p:cNvPr id="8" name="矩形 7"/>
          <p:cNvSpPr/>
          <p:nvPr/>
        </p:nvSpPr>
        <p:spPr>
          <a:xfrm>
            <a:off x="609600" y="1657290"/>
            <a:ext cx="7315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Based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on scalability and the process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conditions</a:t>
            </a:r>
            <a:endParaRPr lang="en-US" altLang="zh-CN" sz="2000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672263"/>
              </p:ext>
            </p:extLst>
          </p:nvPr>
        </p:nvGraphicFramePr>
        <p:xfrm>
          <a:off x="952500" y="2743200"/>
          <a:ext cx="6972300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3213483"/>
                <a:gridCol w="3758817"/>
              </a:tblGrid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Based on scalability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Based on process conditions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Single-wafer ALD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Thermal ALD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Multi-wafer batch ALD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Plasma-enhanced ALD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Spatial ALD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Low temperature ALD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Roll-to-roll ALD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Low-pressure ALD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Atmospheric pressure ALD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51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D:\UWM\Research\Graduation in progress\Preliminary-dissertator\proposal\For paper 4 -3.2015.t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683" y="914400"/>
            <a:ext cx="4792717" cy="537043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7883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19" name="矩形 18"/>
          <p:cNvSpPr/>
          <p:nvPr/>
        </p:nvSpPr>
        <p:spPr>
          <a:xfrm>
            <a:off x="304800" y="718121"/>
            <a:ext cx="548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p"/>
              <a:defRPr/>
            </a:pPr>
            <a:r>
              <a:rPr lang="en-US" sz="2400" b="1" kern="100" dirty="0">
                <a:latin typeface="Calibri" panose="020F0502020204030204" pitchFamily="34" charset="0"/>
                <a:cs typeface="Times New Roman"/>
              </a:rPr>
              <a:t>ALD </a:t>
            </a:r>
            <a:r>
              <a:rPr lang="en-US" sz="2400" b="1" kern="100" dirty="0" smtClean="0">
                <a:latin typeface="Calibri" panose="020F0502020204030204" pitchFamily="34" charset="0"/>
                <a:cs typeface="Times New Roman"/>
              </a:rPr>
              <a:t>reactors</a:t>
            </a:r>
            <a:endParaRPr lang="en-US" sz="2400" b="1" kern="100" dirty="0">
              <a:latin typeface="Calibri" panose="020F0502020204030204" pitchFamily="34" charset="0"/>
              <a:cs typeface="Times New Roman"/>
            </a:endParaRPr>
          </a:p>
        </p:txBody>
      </p:sp>
      <p:sp>
        <p:nvSpPr>
          <p:cNvPr id="1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07513BF-C175-4E04-A2C2-35E732CD6E87}" type="slidenum">
              <a:rPr lang="en-US" altLang="zh-CN" smtClean="0">
                <a:latin typeface="Calibri" panose="020F0502020204030204" pitchFamily="34" charset="0"/>
              </a:rPr>
              <a:pPr>
                <a:defRPr/>
              </a:pPr>
              <a:t>9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7960" y="6474023"/>
            <a:ext cx="4282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400" b="1" i="1" kern="0" dirty="0" err="1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Semicond</a:t>
            </a:r>
            <a:r>
              <a:rPr lang="en-US" altLang="zh-CN" sz="1400" b="1" i="1" kern="0" dirty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. Sci. Technol., 27 (2012) </a:t>
            </a:r>
            <a:r>
              <a:rPr lang="en-US" altLang="zh-CN" sz="1400" b="1" i="1" kern="0" dirty="0" smtClean="0">
                <a:solidFill>
                  <a:schemeClr val="tx2"/>
                </a:solidFill>
                <a:latin typeface="Calibri" panose="020F0502020204030204" pitchFamily="34" charset="0"/>
                <a:cs typeface="Arial" pitchFamily="34" charset="0"/>
              </a:rPr>
              <a:t>074002</a:t>
            </a:r>
          </a:p>
        </p:txBody>
      </p:sp>
      <p:sp>
        <p:nvSpPr>
          <p:cNvPr id="6" name="矩形 5"/>
          <p:cNvSpPr/>
          <p:nvPr/>
        </p:nvSpPr>
        <p:spPr>
          <a:xfrm>
            <a:off x="152400" y="2057400"/>
            <a:ext cx="3733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(a) Showerhead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type single-wafer ALD reactor; </a:t>
            </a:r>
            <a:endParaRPr lang="en-US" altLang="zh-CN" sz="2000" kern="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(b) Multi-wafer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batch ALD reactor; </a:t>
            </a:r>
            <a:endParaRPr lang="en-US" altLang="zh-CN" sz="2000" kern="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(c) In-line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spatial ALD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reactor;</a:t>
            </a:r>
          </a:p>
          <a:p>
            <a:pPr>
              <a:spcBef>
                <a:spcPts val="800"/>
              </a:spcBef>
              <a:spcAft>
                <a:spcPts val="800"/>
              </a:spcAft>
              <a:defRPr/>
            </a:pP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(d) Roll-to-roll </a:t>
            </a:r>
            <a:r>
              <a:rPr lang="en-US" altLang="zh-CN" sz="2000" kern="0" dirty="0">
                <a:solidFill>
                  <a:schemeClr val="tx2"/>
                </a:solidFill>
                <a:latin typeface="Calibri" panose="020F0502020204030204" pitchFamily="34" charset="0"/>
              </a:rPr>
              <a:t>ALD </a:t>
            </a:r>
            <a:r>
              <a:rPr lang="en-US" altLang="zh-CN" sz="2000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reactor.</a:t>
            </a:r>
            <a:endParaRPr lang="en-US" altLang="zh-CN" sz="2000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52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0066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14945</TotalTime>
  <Words>2564</Words>
  <Application>Microsoft Office PowerPoint</Application>
  <PresentationFormat>On-screen Show (4:3)</PresentationFormat>
  <Paragraphs>655</Paragraphs>
  <Slides>40</Slides>
  <Notes>32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默认设计模板</vt:lpstr>
      <vt:lpstr>Equation</vt:lpstr>
      <vt:lpstr>Chart</vt:lpstr>
      <vt:lpstr>Sustainable Manufacturing Case Study: Atomic Layer Deposition (ALD) Nano-Manufacturing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Dongqing Pan</dc:creator>
  <cp:lastModifiedBy>Administrator</cp:lastModifiedBy>
  <cp:revision>753</cp:revision>
  <cp:lastPrinted>1601-01-01T00:00:00Z</cp:lastPrinted>
  <dcterms:created xsi:type="dcterms:W3CDTF">1601-01-01T00:00:00Z</dcterms:created>
  <dcterms:modified xsi:type="dcterms:W3CDTF">2016-10-28T20:48:59Z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